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5"/>
  </p:notesMasterIdLst>
  <p:sldIdLst>
    <p:sldId id="478" r:id="rId2"/>
    <p:sldId id="281" r:id="rId3"/>
    <p:sldId id="262" r:id="rId4"/>
    <p:sldId id="257" r:id="rId5"/>
    <p:sldId id="485" r:id="rId6"/>
    <p:sldId id="260" r:id="rId7"/>
    <p:sldId id="258" r:id="rId8"/>
    <p:sldId id="276" r:id="rId9"/>
    <p:sldId id="275" r:id="rId10"/>
    <p:sldId id="483" r:id="rId11"/>
    <p:sldId id="289" r:id="rId12"/>
    <p:sldId id="480" r:id="rId13"/>
    <p:sldId id="481" r:id="rId14"/>
    <p:sldId id="482" r:id="rId15"/>
    <p:sldId id="484" r:id="rId16"/>
    <p:sldId id="266" r:id="rId17"/>
    <p:sldId id="263" r:id="rId18"/>
    <p:sldId id="264" r:id="rId19"/>
    <p:sldId id="265" r:id="rId20"/>
    <p:sldId id="267" r:id="rId21"/>
    <p:sldId id="471" r:id="rId22"/>
    <p:sldId id="277" r:id="rId23"/>
    <p:sldId id="268" r:id="rId24"/>
    <p:sldId id="269" r:id="rId25"/>
    <p:sldId id="270" r:id="rId26"/>
    <p:sldId id="273" r:id="rId27"/>
    <p:sldId id="271" r:id="rId28"/>
    <p:sldId id="272" r:id="rId29"/>
    <p:sldId id="280" r:id="rId30"/>
    <p:sldId id="278" r:id="rId31"/>
    <p:sldId id="279" r:id="rId32"/>
    <p:sldId id="274" r:id="rId33"/>
    <p:sldId id="45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9" autoAdjust="0"/>
    <p:restoredTop sz="94660"/>
  </p:normalViewPr>
  <p:slideViewPr>
    <p:cSldViewPr>
      <p:cViewPr varScale="1">
        <p:scale>
          <a:sx n="68" d="100"/>
          <a:sy n="68" d="100"/>
        </p:scale>
        <p:origin x="146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103005252000127"/>
          <c:y val="0.19369133221022886"/>
          <c:w val="0.70926397426200338"/>
          <c:h val="0.703722514571807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Частота встречаемости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6.9277397223790602E-2"/>
                  <c:y val="6.650678066435331E-2"/>
                </c:manualLayout>
              </c:layout>
              <c:tx>
                <c:rich>
                  <a:bodyPr/>
                  <a:lstStyle/>
                  <a:p>
                    <a:r>
                      <a:rPr lang="ru-RU" sz="1100" dirty="0">
                        <a:latin typeface="Times New Roman" pitchFamily="18" charset="0"/>
                        <a:cs typeface="Times New Roman" pitchFamily="18" charset="0"/>
                      </a:rPr>
                      <a:t>Изолированный ОАП-</a:t>
                    </a:r>
                    <a:r>
                      <a:rPr lang="ru-RU" sz="1100" b="0" i="0" u="none" strike="noStrike" baseline="0" dirty="0">
                        <a:latin typeface="Times New Roman" pitchFamily="18" charset="0"/>
                        <a:cs typeface="Times New Roman" pitchFamily="18" charset="0"/>
                      </a:rPr>
                      <a:t>0,14-0,3/1000 живорожденных</a:t>
                    </a:r>
                    <a:r>
                      <a:rPr lang="ru-RU" sz="1100" dirty="0">
                        <a:latin typeface="Times New Roman" pitchFamily="18" charset="0"/>
                        <a:cs typeface="Times New Roman" pitchFamily="18" charset="0"/>
                      </a:rPr>
                      <a:t>; </a:t>
                    </a:r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9E5-4702-BCC5-03E5E502A781}"/>
                </c:ext>
              </c:extLst>
            </c:dLbl>
            <c:dLbl>
              <c:idx val="1"/>
              <c:layout>
                <c:manualLayout>
                  <c:x val="-8.0034135640702234E-2"/>
                  <c:y val="5.1656914027084812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Среди всех ВПС-7%</a:t>
                    </a:r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9E5-4702-BCC5-03E5E502A781}"/>
                </c:ext>
              </c:extLst>
            </c:dLbl>
            <c:dLbl>
              <c:idx val="2"/>
              <c:layout>
                <c:manualLayout>
                  <c:x val="-1.0218091236050029E-2"/>
                  <c:y val="-4.955669924597831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>
                        <a:latin typeface="Times New Roman" pitchFamily="18" charset="0"/>
                        <a:cs typeface="Times New Roman" pitchFamily="18" charset="0"/>
                      </a:rPr>
                      <a:t>среди критических ВПС-3%</a:t>
                    </a:r>
                  </a:p>
                </c:rich>
              </c:tx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9E5-4702-BCC5-03E5E502A781}"/>
                </c:ext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1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Изолированный ОАП</c:v>
                </c:pt>
                <c:pt idx="1">
                  <c:v>Среди всех ВПС</c:v>
                </c:pt>
                <c:pt idx="2">
                  <c:v>среди критических ВПС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0.01</c:v>
                </c:pt>
                <c:pt idx="1">
                  <c:v>7.0000000000000007E-2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E5-4702-BCC5-03E5E502A781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LID4096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8892F8-4524-4B00-B24D-A39EA069AD68}" type="doc">
      <dgm:prSet loTypeId="urn:microsoft.com/office/officeart/2005/8/layout/process5" loCatId="process" qsTypeId="urn:microsoft.com/office/officeart/2005/8/quickstyle/simple3" qsCatId="simple" csTypeId="urn:microsoft.com/office/officeart/2005/8/colors/colorful1#8" csCatId="colorful" phldr="1"/>
      <dgm:spPr/>
      <dgm:t>
        <a:bodyPr/>
        <a:lstStyle/>
        <a:p>
          <a:endParaRPr lang="ru-RU"/>
        </a:p>
      </dgm:t>
    </dgm:pt>
    <dgm:pt modelId="{877EA029-D6D7-4E4D-9F34-28AB8119FF75}" type="pres">
      <dgm:prSet presAssocID="{868892F8-4524-4B00-B24D-A39EA069AD68}" presName="diagram" presStyleCnt="0">
        <dgm:presLayoutVars>
          <dgm:dir/>
          <dgm:resizeHandles val="exact"/>
        </dgm:presLayoutVars>
      </dgm:prSet>
      <dgm:spPr/>
    </dgm:pt>
  </dgm:ptLst>
  <dgm:cxnLst>
    <dgm:cxn modelId="{1F75F056-79AE-4237-BE20-C9840EA212F0}" type="presOf" srcId="{868892F8-4524-4B00-B24D-A39EA069AD68}" destId="{877EA029-D6D7-4E4D-9F34-28AB8119FF75}" srcOrd="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7AABB-BF48-4882-902E-0A039B30BC7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EE43C-022A-4110-B53E-0E989531F2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90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EE43C-022A-4110-B53E-0E989531F2E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07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28A0-6E06-4C04-AB96-92480752E045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E22029-51BD-4945-8A15-03EB8B0D33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28A0-6E06-4C04-AB96-92480752E045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22029-51BD-4945-8A15-03EB8B0D33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28A0-6E06-4C04-AB96-92480752E045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22029-51BD-4945-8A15-03EB8B0D33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28A0-6E06-4C04-AB96-92480752E045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22029-51BD-4945-8A15-03EB8B0D33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28A0-6E06-4C04-AB96-92480752E045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3E22029-51BD-4945-8A15-03EB8B0D33E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28A0-6E06-4C04-AB96-92480752E045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22029-51BD-4945-8A15-03EB8B0D33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28A0-6E06-4C04-AB96-92480752E045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22029-51BD-4945-8A15-03EB8B0D33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28A0-6E06-4C04-AB96-92480752E045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22029-51BD-4945-8A15-03EB8B0D33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28A0-6E06-4C04-AB96-92480752E045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22029-51BD-4945-8A15-03EB8B0D33E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28A0-6E06-4C04-AB96-92480752E045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22029-51BD-4945-8A15-03EB8B0D33E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628A0-6E06-4C04-AB96-92480752E045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E22029-51BD-4945-8A15-03EB8B0D33E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12628A0-6E06-4C04-AB96-92480752E045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23E22029-51BD-4945-8A15-03EB8B0D33E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F26B43"/>
          </p15:clr>
        </p15:guide>
        <p15:guide id="2" pos="340" userDrawn="1">
          <p15:clr>
            <a:srgbClr val="F26B43"/>
          </p15:clr>
        </p15:guide>
        <p15:guide id="3" pos="5420" userDrawn="1">
          <p15:clr>
            <a:srgbClr val="F26B43"/>
          </p15:clr>
        </p15:guide>
        <p15:guide id="4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viewer.yandex.kz/view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vatars.mds.yandex.net/i?id=85657355dc81099ed&#1060;9d6ced721f8d4c5_l-6356264-images-thumbs&amp;n=1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docviewer.yandex.kz/view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vmede.org/sait/?page=10&amp;id=Terapija_myxin_2010&amp;menu=Terapija_myxin_2010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om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uzi-kmv.ru/2018/05/13/%D1%8D%D0%BF%D0%BE%D1%85%D0%B0-%D0%B2%D0%B5%D0%BB%D0%B8%D0%BA%D0%B8%D1%85-%D1%8D%D1%85%D0%BE%D0%BA%D0%B0%D1%80%D0%B4%D0%B8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om/imgre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pk1.ru/zabolevaniya/otkrytyj-arterialnyj-protok-u-detej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pk1.ru/zabolevaniya/otkrytyj-arterialnyj-protok-u-detej.html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service-med.com/cardiosurgery/patent-ductus-arteriosis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@thecardioteam-otkrytyi-arterialnyi-protok-chto-eto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vmede.org/sait/?page=10&amp;id=Terapija_myxin_2010&amp;menu=Terapija_myxin_2010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5E09AC-28C0-14AF-1C6E-E813F885A0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033"/>
            <a:ext cx="9144000" cy="6463933"/>
          </a:xfrm>
          <a:prstGeom prst="rect">
            <a:avLst/>
          </a:prstGeom>
        </p:spPr>
      </p:pic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F1567222-9FB2-1638-73E6-7E86B29CF218}"/>
              </a:ext>
            </a:extLst>
          </p:cNvPr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8_gztXZxMAAAAlAAAAEQAAAC0AAAAAkAAAAEgAAACQAAAASAAAAAAAAAAAAAAAAAAAAAEAAABQAAAAAAAAAAAA4D8AAAAAAADgPwAAAAAAAOA/AAAAAAAA4D8AAAAAAADgPwAAAAAAAOA/AAAAAAAA4D8AAAAAAADgPwAAAAAAAOA/AAAAAAAA4D8CAAAAjAAAAAAAAAAAAAAAfpet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cnh8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JMdAABqBAAADC0AAFIOAAAQAAAAJgAAAAgAAAD//////////zAAAAAUAAAAAAAAAAAA//8AAAEAAAD//wAAAQ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530406" y="836712"/>
            <a:ext cx="2083187" cy="133374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02265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C233DA-C2C2-E420-4B85-DF238FC65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980728"/>
            <a:ext cx="4257064" cy="23509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AE7053-64D5-D441-2A49-A762337B6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08720"/>
            <a:ext cx="3741487" cy="4918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969EC9-4C65-3F49-F66C-47D2B3D1CB27}"/>
              </a:ext>
            </a:extLst>
          </p:cNvPr>
          <p:cNvSpPr txBox="1"/>
          <p:nvPr/>
        </p:nvSpPr>
        <p:spPr>
          <a:xfrm>
            <a:off x="3995936" y="3454576"/>
            <a:ext cx="4608314" cy="163449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Смещение ЭОС вправо (угол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+100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з.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ІІІ,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aVF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V1-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з.R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V1 ≥17 мм  или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з.R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V1 +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з.S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V5-6 ≥10,5 мм;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амплитуды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з.S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І,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V5–V6.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A5095174-311A-18C4-CC52-40E82237F503}"/>
              </a:ext>
            </a:extLst>
          </p:cNvPr>
          <p:cNvSpPr/>
          <p:nvPr/>
        </p:nvSpPr>
        <p:spPr>
          <a:xfrm rot="5582921" flipV="1">
            <a:off x="5557681" y="1377307"/>
            <a:ext cx="351207" cy="14458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3877C518-C9E8-9911-5180-7C00AB264C31}"/>
              </a:ext>
            </a:extLst>
          </p:cNvPr>
          <p:cNvSpPr/>
          <p:nvPr/>
        </p:nvSpPr>
        <p:spPr>
          <a:xfrm rot="5400000" flipV="1">
            <a:off x="218272" y="2958192"/>
            <a:ext cx="714567" cy="360040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92269AA1-F167-C3FF-AA9B-0815E2286EF0}"/>
              </a:ext>
            </a:extLst>
          </p:cNvPr>
          <p:cNvSpPr/>
          <p:nvPr/>
        </p:nvSpPr>
        <p:spPr>
          <a:xfrm rot="5153202" flipV="1">
            <a:off x="7093448" y="2801984"/>
            <a:ext cx="429714" cy="113484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3ADBB5EF-CFE3-B63F-0D9C-8A35FF69117E}"/>
              </a:ext>
            </a:extLst>
          </p:cNvPr>
          <p:cNvSpPr/>
          <p:nvPr/>
        </p:nvSpPr>
        <p:spPr>
          <a:xfrm rot="5153202" flipV="1">
            <a:off x="5725110" y="2796819"/>
            <a:ext cx="286068" cy="123816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2E0251B1-53A0-9351-5C36-9C56B564E0B1}"/>
              </a:ext>
            </a:extLst>
          </p:cNvPr>
          <p:cNvSpPr/>
          <p:nvPr/>
        </p:nvSpPr>
        <p:spPr>
          <a:xfrm rot="5153202" flipV="1">
            <a:off x="4809847" y="1475420"/>
            <a:ext cx="238763" cy="121581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BF91C8-06B5-1EDF-1A64-8F445CDBC9CC}"/>
              </a:ext>
            </a:extLst>
          </p:cNvPr>
          <p:cNvSpPr txBox="1"/>
          <p:nvPr/>
        </p:nvSpPr>
        <p:spPr>
          <a:xfrm>
            <a:off x="971600" y="188640"/>
            <a:ext cx="7200800" cy="67710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Значительное ↑ сосудистого сопротивления в системе МКК ведет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гипертрофии ПЖ.</a:t>
            </a:r>
            <a:endParaRPr lang="ru-RU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A5D280A0-3A0F-8C6F-469F-EE6783444278}"/>
              </a:ext>
            </a:extLst>
          </p:cNvPr>
          <p:cNvSpPr/>
          <p:nvPr/>
        </p:nvSpPr>
        <p:spPr>
          <a:xfrm rot="5400000" flipV="1">
            <a:off x="2378514" y="4830399"/>
            <a:ext cx="426534" cy="216025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D70ECC9-A3C1-2BEF-187C-C7370D1ECFF6}"/>
              </a:ext>
            </a:extLst>
          </p:cNvPr>
          <p:cNvSpPr/>
          <p:nvPr/>
        </p:nvSpPr>
        <p:spPr>
          <a:xfrm rot="5400000" flipV="1">
            <a:off x="431541" y="4905164"/>
            <a:ext cx="504057" cy="288033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8A0214E-9991-F46A-9A0A-36BC32874794}"/>
              </a:ext>
            </a:extLst>
          </p:cNvPr>
          <p:cNvSpPr/>
          <p:nvPr/>
        </p:nvSpPr>
        <p:spPr>
          <a:xfrm>
            <a:off x="3491682" y="6253133"/>
            <a:ext cx="51125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pPr algn="r"/>
            <a:endParaRPr lang="ru-RU" sz="1000" i="1" dirty="0"/>
          </a:p>
        </p:txBody>
      </p:sp>
    </p:spTree>
    <p:extLst>
      <p:ext uri="{BB962C8B-B14F-4D97-AF65-F5344CB8AC3E}">
        <p14:creationId xmlns:p14="http://schemas.microsoft.com/office/powerpoint/2010/main" val="101789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2437FB-02CE-4F98-B912-6A0B00736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414" y="880494"/>
            <a:ext cx="5025462" cy="51643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8B40A8-E7B2-446D-B1E7-D143D2EB3233}"/>
              </a:ext>
            </a:extLst>
          </p:cNvPr>
          <p:cNvSpPr txBox="1"/>
          <p:nvPr/>
        </p:nvSpPr>
        <p:spPr>
          <a:xfrm>
            <a:off x="539553" y="2348880"/>
            <a:ext cx="2664295" cy="31114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лёгочного рисунка 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лёгочного ствола.</a:t>
            </a:r>
          </a:p>
          <a:p>
            <a:pPr marL="457200" indent="-457200">
              <a:buFontTx/>
              <a:buAutoNum type="arabicPeriod"/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ПЖ.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E971B5C-93A3-498B-8B5A-232E03C7B87A}"/>
              </a:ext>
            </a:extLst>
          </p:cNvPr>
          <p:cNvCxnSpPr>
            <a:cxnSpLocks/>
          </p:cNvCxnSpPr>
          <p:nvPr/>
        </p:nvCxnSpPr>
        <p:spPr>
          <a:xfrm rot="20778369">
            <a:off x="3452089" y="2556101"/>
            <a:ext cx="1809440" cy="4894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E08229-DB7F-4436-A88A-37CB9498116A}"/>
              </a:ext>
            </a:extLst>
          </p:cNvPr>
          <p:cNvGrpSpPr/>
          <p:nvPr/>
        </p:nvGrpSpPr>
        <p:grpSpPr>
          <a:xfrm>
            <a:off x="2987824" y="2809584"/>
            <a:ext cx="3789261" cy="2347607"/>
            <a:chOff x="2459764" y="2833344"/>
            <a:chExt cx="5052348" cy="3130144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FB5CCC5F-0C94-46A3-B7C2-ED140CAD4789}"/>
                </a:ext>
              </a:extLst>
            </p:cNvPr>
            <p:cNvSpPr/>
            <p:nvPr/>
          </p:nvSpPr>
          <p:spPr>
            <a:xfrm rot="13932851">
              <a:off x="5269475" y="2905471"/>
              <a:ext cx="2314763" cy="2170510"/>
            </a:xfrm>
            <a:prstGeom prst="arc">
              <a:avLst>
                <a:gd name="adj1" fmla="val 16200000"/>
                <a:gd name="adj2" fmla="val 158658"/>
              </a:avLst>
            </a:prstGeom>
            <a:ln w="38100"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865F2D2-98F9-46B1-918E-03CBA7E837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9764" y="3802381"/>
              <a:ext cx="2732538" cy="216110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C7C679B-AB61-5E85-0093-BA1D47F7E050}"/>
              </a:ext>
            </a:extLst>
          </p:cNvPr>
          <p:cNvSpPr/>
          <p:nvPr/>
        </p:nvSpPr>
        <p:spPr>
          <a:xfrm>
            <a:off x="4603228" y="6245439"/>
            <a:ext cx="4045226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750" i="1" dirty="0"/>
              <a:t>Рисунок: </a:t>
            </a:r>
            <a:r>
              <a:rPr lang="en-US" sz="750" i="1" dirty="0">
                <a:hlinkClick r:id="rId3"/>
              </a:rPr>
              <a:t>https://docviewer.yandex.kz/view</a:t>
            </a:r>
            <a:r>
              <a:rPr lang="ru-RU" sz="750" i="1" dirty="0"/>
              <a:t>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E20A8AA-29BE-66EC-9FFD-7C3CD73ADCAA}"/>
              </a:ext>
            </a:extLst>
          </p:cNvPr>
          <p:cNvSpPr txBox="1">
            <a:spLocks/>
          </p:cNvSpPr>
          <p:nvPr/>
        </p:nvSpPr>
        <p:spPr>
          <a:xfrm>
            <a:off x="569061" y="242943"/>
            <a:ext cx="7920682" cy="612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/>
              <a:t>Рентген-картина гипертрофии ПЖ</a:t>
            </a:r>
          </a:p>
        </p:txBody>
      </p:sp>
    </p:spTree>
    <p:extLst>
      <p:ext uri="{BB962C8B-B14F-4D97-AF65-F5344CB8AC3E}">
        <p14:creationId xmlns:p14="http://schemas.microsoft.com/office/powerpoint/2010/main" val="369548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836712"/>
            <a:ext cx="7920880" cy="79208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«Балластный» объем крови,  циркулирующий в МКК,  возвращаясь в левые отделы сердца, вызывает </a:t>
            </a:r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перегрузку объемом и дилатацию ЛП.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044CC2-4EC7-A435-BCEA-6BE109585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939762"/>
            <a:ext cx="4356662" cy="2880320"/>
          </a:xfrm>
          <a:prstGeom prst="rect">
            <a:avLst/>
          </a:prstGeom>
        </p:spPr>
      </p:pic>
      <p:pic>
        <p:nvPicPr>
          <p:cNvPr id="7" name="Picture 2" descr="Лучевая диагностика заболеваний сердца и сосудов - презентация онлайн">
            <a:extLst>
              <a:ext uri="{FF2B5EF4-FFF2-40B4-BE49-F238E27FC236}">
                <a16:creationId xmlns:a16="http://schemas.microsoft.com/office/drawing/2014/main" id="{8D2AD7D0-96DA-9400-FB2F-304EF145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705" t="22278" r="44148" b="5779"/>
          <a:stretch/>
        </p:blipFill>
        <p:spPr bwMode="auto">
          <a:xfrm>
            <a:off x="5237594" y="1939762"/>
            <a:ext cx="2948992" cy="2990009"/>
          </a:xfrm>
          <a:prstGeom prst="rect">
            <a:avLst/>
          </a:prstGeom>
          <a:noFill/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192FD9E5-E876-534B-7DCC-7263560624E7}"/>
              </a:ext>
            </a:extLst>
          </p:cNvPr>
          <p:cNvSpPr/>
          <p:nvPr/>
        </p:nvSpPr>
        <p:spPr>
          <a:xfrm rot="5153202">
            <a:off x="3162158" y="4429068"/>
            <a:ext cx="227397" cy="416811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8D17791B-DF14-A8FB-8A41-A90FC866CD2C}"/>
              </a:ext>
            </a:extLst>
          </p:cNvPr>
          <p:cNvSpPr/>
          <p:nvPr/>
        </p:nvSpPr>
        <p:spPr>
          <a:xfrm rot="5153202">
            <a:off x="3170918" y="3479721"/>
            <a:ext cx="298088" cy="366160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0B3A9A6E-10AF-A869-A4E6-CE03998CDA5A}"/>
              </a:ext>
            </a:extLst>
          </p:cNvPr>
          <p:cNvSpPr/>
          <p:nvPr/>
        </p:nvSpPr>
        <p:spPr>
          <a:xfrm rot="5153202">
            <a:off x="1182271" y="2378796"/>
            <a:ext cx="298737" cy="411681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E89EF31-F68F-2B02-5EA2-A6F0BD0476B8}"/>
              </a:ext>
            </a:extLst>
          </p:cNvPr>
          <p:cNvSpPr/>
          <p:nvPr/>
        </p:nvSpPr>
        <p:spPr>
          <a:xfrm rot="5153202">
            <a:off x="1256528" y="2875652"/>
            <a:ext cx="222233" cy="344989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6A3C1C-5AB4-EF8E-9B65-5257631695FA}"/>
              </a:ext>
            </a:extLst>
          </p:cNvPr>
          <p:cNvSpPr txBox="1"/>
          <p:nvPr/>
        </p:nvSpPr>
        <p:spPr>
          <a:xfrm>
            <a:off x="5868144" y="3068960"/>
            <a:ext cx="686174" cy="283589"/>
          </a:xfrm>
          <a:prstGeom prst="rect">
            <a:avLst/>
          </a:prstGeom>
          <a:noFill/>
        </p:spPr>
        <p:txBody>
          <a:bodyPr wrap="square" lIns="97967" tIns="48983" rIns="97967" bIns="48983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B9A059-10A4-7E26-732D-29068FE2DD64}"/>
              </a:ext>
            </a:extLst>
          </p:cNvPr>
          <p:cNvSpPr txBox="1"/>
          <p:nvPr/>
        </p:nvSpPr>
        <p:spPr>
          <a:xfrm>
            <a:off x="7164288" y="3068960"/>
            <a:ext cx="686174" cy="283589"/>
          </a:xfrm>
          <a:prstGeom prst="rect">
            <a:avLst/>
          </a:prstGeom>
          <a:noFill/>
        </p:spPr>
        <p:txBody>
          <a:bodyPr wrap="square" lIns="97967" tIns="48983" rIns="97967" bIns="48983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ЛП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FC5E712B-ED33-A2E9-0430-25B9E466099F}"/>
              </a:ext>
            </a:extLst>
          </p:cNvPr>
          <p:cNvCxnSpPr/>
          <p:nvPr/>
        </p:nvCxnSpPr>
        <p:spPr>
          <a:xfrm>
            <a:off x="6084168" y="2996952"/>
            <a:ext cx="348712" cy="185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6B1D8782-F0E3-2B96-4D24-00C48EC468E2}"/>
              </a:ext>
            </a:extLst>
          </p:cNvPr>
          <p:cNvCxnSpPr>
            <a:cxnSpLocks/>
          </p:cNvCxnSpPr>
          <p:nvPr/>
        </p:nvCxnSpPr>
        <p:spPr>
          <a:xfrm flipH="1">
            <a:off x="7164288" y="2780928"/>
            <a:ext cx="412139" cy="418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8FFFB5B-46CF-877C-593F-D6B0724CF5C9}"/>
              </a:ext>
            </a:extLst>
          </p:cNvPr>
          <p:cNvSpPr/>
          <p:nvPr/>
        </p:nvSpPr>
        <p:spPr>
          <a:xfrm>
            <a:off x="1757973" y="5877272"/>
            <a:ext cx="68462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pPr algn="r"/>
            <a:r>
              <a:rPr lang="en-US" sz="1000" i="1" dirty="0">
                <a:hlinkClick r:id="rId4"/>
              </a:rPr>
              <a:t>https://avatars.mds.yandex.net/i?id=85657355dc81099ed</a:t>
            </a:r>
            <a:r>
              <a:rPr lang="ru-RU" sz="1000" i="1" dirty="0">
                <a:hlinkClick r:id="rId4"/>
              </a:rPr>
              <a:t>Ф9</a:t>
            </a:r>
            <a:r>
              <a:rPr lang="en-US" sz="1000" i="1" dirty="0">
                <a:hlinkClick r:id="rId4"/>
              </a:rPr>
              <a:t>d6ced721f8d4c5_l-6356264-images-thumbs&amp;n=13</a:t>
            </a:r>
            <a:r>
              <a:rPr lang="ru-RU" sz="1000" i="1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C5D3D6-43E5-ABA3-5AB0-34C29C4B93C4}"/>
              </a:ext>
            </a:extLst>
          </p:cNvPr>
          <p:cNvSpPr txBox="1"/>
          <p:nvPr/>
        </p:nvSpPr>
        <p:spPr>
          <a:xfrm>
            <a:off x="655093" y="5085184"/>
            <a:ext cx="3628875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ЭКГ гипертрофия ЛП: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mitrale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142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EDD12C-3DEE-3EC2-6240-5A38C4478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340768"/>
            <a:ext cx="3442135" cy="345490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370" y="404664"/>
            <a:ext cx="7920880" cy="93610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spcAft>
                <a:spcPts val="0"/>
              </a:spcAft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«Балластный» объем крови,  циркулирующий в МКК,  возвращаясь в левые отделы сердца, вызывает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перегрузку  объемом и дилатацию не только ЛП, но и ЛЖ и восходящей аорты.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9D0802A-5E82-0734-37F5-2E60692DA7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1340768"/>
            <a:ext cx="3534121" cy="3572675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192FD9E5-E876-534B-7DCC-7263560624E7}"/>
              </a:ext>
            </a:extLst>
          </p:cNvPr>
          <p:cNvSpPr/>
          <p:nvPr/>
        </p:nvSpPr>
        <p:spPr>
          <a:xfrm rot="267621">
            <a:off x="4668950" y="1708401"/>
            <a:ext cx="209238" cy="649598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8D17791B-DF14-A8FB-8A41-A90FC866CD2C}"/>
              </a:ext>
            </a:extLst>
          </p:cNvPr>
          <p:cNvSpPr/>
          <p:nvPr/>
        </p:nvSpPr>
        <p:spPr>
          <a:xfrm rot="155428">
            <a:off x="2781792" y="2641114"/>
            <a:ext cx="196039" cy="446598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0B3A9A6E-10AF-A869-A4E6-CE03998CDA5A}"/>
              </a:ext>
            </a:extLst>
          </p:cNvPr>
          <p:cNvSpPr/>
          <p:nvPr/>
        </p:nvSpPr>
        <p:spPr>
          <a:xfrm rot="10800000">
            <a:off x="1043608" y="4149080"/>
            <a:ext cx="216024" cy="432048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E89EF31-F68F-2B02-5EA2-A6F0BD0476B8}"/>
              </a:ext>
            </a:extLst>
          </p:cNvPr>
          <p:cNvSpPr/>
          <p:nvPr/>
        </p:nvSpPr>
        <p:spPr>
          <a:xfrm>
            <a:off x="1115616" y="1484784"/>
            <a:ext cx="147120" cy="583730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2A836AE-A10C-8B6B-B4FC-D984DCA9208A}"/>
              </a:ext>
            </a:extLst>
          </p:cNvPr>
          <p:cNvSpPr/>
          <p:nvPr/>
        </p:nvSpPr>
        <p:spPr>
          <a:xfrm rot="10800000">
            <a:off x="6300191" y="3861047"/>
            <a:ext cx="288032" cy="64807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8FFFB5B-46CF-877C-593F-D6B0724CF5C9}"/>
              </a:ext>
            </a:extLst>
          </p:cNvPr>
          <p:cNvSpPr/>
          <p:nvPr/>
        </p:nvSpPr>
        <p:spPr>
          <a:xfrm>
            <a:off x="3715327" y="6304002"/>
            <a:ext cx="49020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pPr algn="r"/>
            <a:endParaRPr lang="ru-RU" sz="1000" i="1" dirty="0"/>
          </a:p>
        </p:txBody>
      </p:sp>
      <p:sp>
        <p:nvSpPr>
          <p:cNvPr id="19" name="Содержимое 2">
            <a:extLst>
              <a:ext uri="{FF2B5EF4-FFF2-40B4-BE49-F238E27FC236}">
                <a16:creationId xmlns:a16="http://schemas.microsoft.com/office/drawing/2014/main" id="{68986A77-58DB-576C-B246-A3CC0F03D3C2}"/>
              </a:ext>
            </a:extLst>
          </p:cNvPr>
          <p:cNvSpPr txBox="1">
            <a:spLocks/>
          </p:cNvSpPr>
          <p:nvPr/>
        </p:nvSpPr>
        <p:spPr>
          <a:xfrm>
            <a:off x="971600" y="4797152"/>
            <a:ext cx="7200800" cy="14494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Отклонение ЭОС влево;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ГЛЖ: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 индекс Соколова-Лайона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5/6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1/2) более 35 мм;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 Корнельский индекс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более 20 мм для ж. и 28 мм для м.;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отв.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aVL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более 11 мм.;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отв. + з.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отв. = более 25 мм.;</a:t>
            </a:r>
          </a:p>
          <a:p>
            <a:pPr marL="612266" indent="-612266">
              <a:buFont typeface="Arial" panose="020B0604020202020204" pitchFamily="34" charset="0"/>
              <a:buNone/>
            </a:pP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266" indent="-612266">
              <a:buFont typeface="Arial" panose="020B0604020202020204" pitchFamily="34" charset="0"/>
              <a:buNone/>
            </a:pP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266" indent="-612266">
              <a:buFont typeface="Arial" panose="020B0604020202020204" pitchFamily="34" charset="0"/>
              <a:buNone/>
            </a:pP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570DC710-663F-37CC-6270-ACFCBFE2ECFB}"/>
              </a:ext>
            </a:extLst>
          </p:cNvPr>
          <p:cNvSpPr/>
          <p:nvPr/>
        </p:nvSpPr>
        <p:spPr>
          <a:xfrm rot="10800000">
            <a:off x="5292080" y="3789040"/>
            <a:ext cx="288032" cy="64807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6E50BECF-AB4E-C4C2-77CB-525F58A2D971}"/>
              </a:ext>
            </a:extLst>
          </p:cNvPr>
          <p:cNvSpPr/>
          <p:nvPr/>
        </p:nvSpPr>
        <p:spPr>
          <a:xfrm rot="155428">
            <a:off x="4657747" y="3215923"/>
            <a:ext cx="136723" cy="282140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50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78EFCA48-2DF1-8CB1-A7B2-F90489D17E39}"/>
              </a:ext>
            </a:extLst>
          </p:cNvPr>
          <p:cNvGraphicFramePr/>
          <p:nvPr/>
        </p:nvGraphicFramePr>
        <p:xfrm>
          <a:off x="147712" y="2307619"/>
          <a:ext cx="4210286" cy="1735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" name="Содержимое 2">
            <a:extLst>
              <a:ext uri="{FF2B5EF4-FFF2-40B4-BE49-F238E27FC236}">
                <a16:creationId xmlns:a16="http://schemas.microsoft.com/office/drawing/2014/main" id="{D3A359EF-D9CB-6D3D-6BB9-E0D49CE2952D}"/>
              </a:ext>
            </a:extLst>
          </p:cNvPr>
          <p:cNvSpPr txBox="1">
            <a:spLocks/>
          </p:cNvSpPr>
          <p:nvPr/>
        </p:nvSpPr>
        <p:spPr>
          <a:xfrm>
            <a:off x="2477672" y="4891160"/>
            <a:ext cx="5931292" cy="9460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одержимое 2">
            <a:extLst>
              <a:ext uri="{FF2B5EF4-FFF2-40B4-BE49-F238E27FC236}">
                <a16:creationId xmlns:a16="http://schemas.microsoft.com/office/drawing/2014/main" id="{A57921AA-46D4-CDEB-2FD2-3E15BADFB330}"/>
              </a:ext>
            </a:extLst>
          </p:cNvPr>
          <p:cNvSpPr txBox="1">
            <a:spLocks/>
          </p:cNvSpPr>
          <p:nvPr/>
        </p:nvSpPr>
        <p:spPr>
          <a:xfrm>
            <a:off x="4860032" y="5013176"/>
            <a:ext cx="3314700" cy="13030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9200" indent="-459200">
              <a:buNone/>
            </a:pP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9200" indent="-459200">
              <a:buNone/>
            </a:pP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9200" indent="-459200">
              <a:buNone/>
            </a:pPr>
            <a:endParaRPr lang="ru-RU" sz="1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Лучевая диагностика заболеваний сердца и сосудов - презентация онлайн">
            <a:extLst>
              <a:ext uri="{FF2B5EF4-FFF2-40B4-BE49-F238E27FC236}">
                <a16:creationId xmlns:a16="http://schemas.microsoft.com/office/drawing/2014/main" id="{4ACA5420-03E0-E7EA-E105-5191353ED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2705" t="22278" r="44148" b="5779"/>
          <a:stretch/>
        </p:blipFill>
        <p:spPr bwMode="auto">
          <a:xfrm>
            <a:off x="683568" y="1052736"/>
            <a:ext cx="5042433" cy="5112568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A7FEEF-2741-E653-284C-D7321CE55C23}"/>
              </a:ext>
            </a:extLst>
          </p:cNvPr>
          <p:cNvSpPr txBox="1"/>
          <p:nvPr/>
        </p:nvSpPr>
        <p:spPr>
          <a:xfrm>
            <a:off x="4860032" y="3429000"/>
            <a:ext cx="686174" cy="375922"/>
          </a:xfrm>
          <a:prstGeom prst="rect">
            <a:avLst/>
          </a:prstGeom>
          <a:noFill/>
        </p:spPr>
        <p:txBody>
          <a:bodyPr wrap="square" lIns="97967" tIns="48983" rIns="97967" bIns="48983" rtlCol="0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ЛЖ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3E8077B-B49B-0FCC-91CF-753456FEF06F}"/>
              </a:ext>
            </a:extLst>
          </p:cNvPr>
          <p:cNvSpPr/>
          <p:nvPr/>
        </p:nvSpPr>
        <p:spPr>
          <a:xfrm>
            <a:off x="4211762" y="6453336"/>
            <a:ext cx="4392488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750" i="1" dirty="0"/>
              <a:t>Рисунок: </a:t>
            </a:r>
            <a:r>
              <a:rPr lang="en-US" sz="750" i="1" dirty="0">
                <a:hlinkClick r:id="rId8"/>
              </a:rPr>
              <a:t>https://docviewer.yandex.kz/view</a:t>
            </a:r>
            <a:r>
              <a:rPr lang="ru-RU" sz="750" i="1" dirty="0"/>
              <a:t> </a:t>
            </a:r>
          </a:p>
        </p:txBody>
      </p:sp>
      <p:sp>
        <p:nvSpPr>
          <p:cNvPr id="11" name="Arc 12">
            <a:extLst>
              <a:ext uri="{FF2B5EF4-FFF2-40B4-BE49-F238E27FC236}">
                <a16:creationId xmlns:a16="http://schemas.microsoft.com/office/drawing/2014/main" id="{677FBA26-6D2F-51D6-E58B-89BCED72A94E}"/>
              </a:ext>
            </a:extLst>
          </p:cNvPr>
          <p:cNvSpPr/>
          <p:nvPr/>
        </p:nvSpPr>
        <p:spPr>
          <a:xfrm rot="3604630">
            <a:off x="3777783" y="3753619"/>
            <a:ext cx="1783975" cy="475533"/>
          </a:xfrm>
          <a:prstGeom prst="arc">
            <a:avLst>
              <a:gd name="adj1" fmla="val 14639666"/>
              <a:gd name="adj2" fmla="val 21173762"/>
            </a:avLst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12" name="Straight Arrow Connector 14">
            <a:extLst>
              <a:ext uri="{FF2B5EF4-FFF2-40B4-BE49-F238E27FC236}">
                <a16:creationId xmlns:a16="http://schemas.microsoft.com/office/drawing/2014/main" id="{3EC41268-C6DF-142B-7DEB-783DFCCC88EC}"/>
              </a:ext>
            </a:extLst>
          </p:cNvPr>
          <p:cNvCxnSpPr>
            <a:cxnSpLocks/>
          </p:cNvCxnSpPr>
          <p:nvPr/>
        </p:nvCxnSpPr>
        <p:spPr>
          <a:xfrm flipH="1">
            <a:off x="5220072" y="3429000"/>
            <a:ext cx="1152128" cy="755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957E6CD-FFBB-C8F9-6831-CF3206A07A57}"/>
              </a:ext>
            </a:extLst>
          </p:cNvPr>
          <p:cNvSpPr txBox="1"/>
          <p:nvPr/>
        </p:nvSpPr>
        <p:spPr>
          <a:xfrm>
            <a:off x="5868145" y="2348880"/>
            <a:ext cx="2736106" cy="17366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гипертрофия ЛЖ, с последующей дилатацией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C0E77EF-BF25-B462-01AA-BC70ABD820C5}"/>
              </a:ext>
            </a:extLst>
          </p:cNvPr>
          <p:cNvSpPr txBox="1">
            <a:spLocks/>
          </p:cNvSpPr>
          <p:nvPr/>
        </p:nvSpPr>
        <p:spPr>
          <a:xfrm>
            <a:off x="683568" y="242943"/>
            <a:ext cx="7920682" cy="612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/>
              <a:t>Рентген-картина гипертрофии ЛЖ</a:t>
            </a:r>
          </a:p>
        </p:txBody>
      </p:sp>
    </p:spTree>
    <p:extLst>
      <p:ext uri="{BB962C8B-B14F-4D97-AF65-F5344CB8AC3E}">
        <p14:creationId xmlns:p14="http://schemas.microsoft.com/office/powerpoint/2010/main" val="59053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onbest.host.webasyst.com/wa-data/public/photos/67/02/267/267.9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8720"/>
            <a:ext cx="3810000" cy="5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549275"/>
            <a:ext cx="4772744" cy="683994"/>
          </a:xfrm>
        </p:spPr>
        <p:txBody>
          <a:bodyPr>
            <a:normAutofit/>
          </a:bodyPr>
          <a:lstStyle/>
          <a:p>
            <a:r>
              <a:rPr lang="ru-RU" sz="3200" dirty="0"/>
              <a:t>гемодинамика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916" y="2708921"/>
            <a:ext cx="4710156" cy="216024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Если давление в ЛА становится выше, чем в </a:t>
            </a:r>
            <a:r>
              <a:rPr lang="ru-RU" sz="2400" b="0" dirty="0" err="1">
                <a:latin typeface="Times New Roman" pitchFamily="18" charset="0"/>
                <a:cs typeface="Times New Roman" pitchFamily="18" charset="0"/>
              </a:rPr>
              <a:t>Ао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, то изменяется направление шунта: сначала возникает перекрестный сброс, </a:t>
            </a:r>
          </a:p>
          <a:p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а затем справа-налево.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2332" y="6093296"/>
            <a:ext cx="86044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dirty="0">
                <a:hlinkClick r:id="rId3"/>
              </a:rPr>
              <a:t>http://vmede.org/sait/?page=10&amp;id=Terapija_myxin_2010&amp;menu=Terapija_myxin_2010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329083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951" y="1556792"/>
            <a:ext cx="2529881" cy="280831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усиление легочного рисунка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увеличение левых отделов сердца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кардиомегалия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увеличение размеров ЛА и восходящей аорты</a:t>
            </a:r>
          </a:p>
          <a:p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" t="7558" r="55385" b="47903"/>
          <a:stretch/>
        </p:blipFill>
        <p:spPr bwMode="auto">
          <a:xfrm>
            <a:off x="3203848" y="1124744"/>
            <a:ext cx="5656681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347593" y="6093296"/>
            <a:ext cx="8964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000" i="1" dirty="0">
                <a:solidFill>
                  <a:srgbClr val="000000"/>
                </a:solidFill>
              </a:rPr>
              <a:t>Рисунок: </a:t>
            </a:r>
            <a:r>
              <a:rPr lang="en-US" sz="1000" dirty="0">
                <a:hlinkClick r:id="rId3"/>
              </a:rPr>
              <a:t>https://www.google.com/</a:t>
            </a:r>
            <a:endParaRPr lang="ru-RU" sz="1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7">
            <a:extLst>
              <a:ext uri="{FF2B5EF4-FFF2-40B4-BE49-F238E27FC236}">
                <a16:creationId xmlns:a16="http://schemas.microsoft.com/office/drawing/2014/main" id="{86814411-083E-2153-B00E-1972FE39D45B}"/>
              </a:ext>
            </a:extLst>
          </p:cNvPr>
          <p:cNvCxnSpPr>
            <a:cxnSpLocks/>
          </p:cNvCxnSpPr>
          <p:nvPr/>
        </p:nvCxnSpPr>
        <p:spPr>
          <a:xfrm>
            <a:off x="4499992" y="2276872"/>
            <a:ext cx="1297812" cy="3315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9" name="Arc 12">
            <a:extLst>
              <a:ext uri="{FF2B5EF4-FFF2-40B4-BE49-F238E27FC236}">
                <a16:creationId xmlns:a16="http://schemas.microsoft.com/office/drawing/2014/main" id="{99FD47A7-7D3C-AFC2-E82F-B3BE69DB39F3}"/>
              </a:ext>
            </a:extLst>
          </p:cNvPr>
          <p:cNvSpPr/>
          <p:nvPr/>
        </p:nvSpPr>
        <p:spPr>
          <a:xfrm rot="3526627">
            <a:off x="6290135" y="3491256"/>
            <a:ext cx="1736072" cy="1627881"/>
          </a:xfrm>
          <a:prstGeom prst="arc">
            <a:avLst>
              <a:gd name="adj1" fmla="val 16200000"/>
              <a:gd name="adj2" fmla="val 158658"/>
            </a:avLst>
          </a:prstGeom>
          <a:ln w="3810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Arc 12">
            <a:extLst>
              <a:ext uri="{FF2B5EF4-FFF2-40B4-BE49-F238E27FC236}">
                <a16:creationId xmlns:a16="http://schemas.microsoft.com/office/drawing/2014/main" id="{C2595F4F-F1A2-C88D-8DC7-798ECE356C34}"/>
              </a:ext>
            </a:extLst>
          </p:cNvPr>
          <p:cNvSpPr/>
          <p:nvPr/>
        </p:nvSpPr>
        <p:spPr>
          <a:xfrm rot="13932851">
            <a:off x="5167115" y="3367737"/>
            <a:ext cx="1736072" cy="1627881"/>
          </a:xfrm>
          <a:prstGeom prst="arc">
            <a:avLst>
              <a:gd name="adj1" fmla="val 16200000"/>
              <a:gd name="adj2" fmla="val 158658"/>
            </a:avLst>
          </a:prstGeom>
          <a:ln w="38100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F2D1E5-A006-3F56-8780-1663C3C22EB6}"/>
              </a:ext>
            </a:extLst>
          </p:cNvPr>
          <p:cNvSpPr txBox="1">
            <a:spLocks/>
          </p:cNvSpPr>
          <p:nvPr/>
        </p:nvSpPr>
        <p:spPr>
          <a:xfrm>
            <a:off x="683568" y="549275"/>
            <a:ext cx="7920682" cy="612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/>
              <a:t>Рентген-картина </a:t>
            </a:r>
            <a:r>
              <a:rPr lang="ru-RU" sz="2000" dirty="0" err="1"/>
              <a:t>огк</a:t>
            </a:r>
            <a:r>
              <a:rPr lang="ru-RU" sz="2000" dirty="0"/>
              <a:t> в прямой проекции</a:t>
            </a:r>
          </a:p>
        </p:txBody>
      </p:sp>
    </p:spTree>
    <p:extLst>
      <p:ext uri="{BB962C8B-B14F-4D97-AF65-F5344CB8AC3E}">
        <p14:creationId xmlns:p14="http://schemas.microsoft.com/office/powerpoint/2010/main" val="1423658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260648"/>
            <a:ext cx="3240360" cy="1296144"/>
          </a:xfrm>
        </p:spPr>
        <p:txBody>
          <a:bodyPr>
            <a:normAutofit/>
          </a:bodyPr>
          <a:lstStyle/>
          <a:p>
            <a:r>
              <a:rPr lang="ru-RU" dirty="0"/>
              <a:t>Клиника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980728"/>
            <a:ext cx="7620000" cy="525658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Клинические проявления зависят от величины протока и стадии гемодинамических нарушений.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Течение порока варьирует от бессимптомного до крайне тяжелого. </a:t>
            </a:r>
          </a:p>
          <a:p>
            <a:r>
              <a:rPr lang="ru-RU" b="0" dirty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больших размерах протока 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(относительно диаметра аорты) он проявляет себя уже с первых дней и месяцев жизни: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0" dirty="0">
                <a:latin typeface="Times New Roman" pitchFamily="18" charset="0"/>
                <a:cs typeface="Times New Roman" pitchFamily="18" charset="0"/>
              </a:rPr>
              <a:t>• признаками сердечной недостаточности (одышка, тахикардия,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гепатоспленомегалия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0" dirty="0">
                <a:latin typeface="Times New Roman" pitchFamily="18" charset="0"/>
                <a:cs typeface="Times New Roman" pitchFamily="18" charset="0"/>
              </a:rPr>
              <a:t>• отставанием в физическом и моторном развитии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0" dirty="0">
                <a:latin typeface="Times New Roman" pitchFamily="18" charset="0"/>
                <a:cs typeface="Times New Roman" pitchFamily="18" charset="0"/>
              </a:rPr>
              <a:t>• снижением толерантности к физической нагрузке (при кормлении,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0" dirty="0">
                <a:latin typeface="Times New Roman" pitchFamily="18" charset="0"/>
                <a:cs typeface="Times New Roman" pitchFamily="18" charset="0"/>
              </a:rPr>
              <a:t>ходьбе)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0" dirty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небольших и средних размерах 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протока течение порока длительно может быть бессимптомным, и часто обнаруживается случайно при обследовании.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314" y="6245439"/>
            <a:ext cx="84249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50" i="1" dirty="0"/>
              <a:t>Шарыкин А.С. Врожденные пороки сердца, 2009. – 97-104с</a:t>
            </a:r>
          </a:p>
          <a:p>
            <a:pPr algn="r"/>
            <a:r>
              <a:rPr lang="ru-RU" sz="1050" i="1" dirty="0"/>
              <a:t>Белозеров Ю.М. Детская кардиология. –М.:МЕДпресс-информ;2004.-110-112с.</a:t>
            </a:r>
          </a:p>
        </p:txBody>
      </p:sp>
    </p:spTree>
    <p:extLst>
      <p:ext uri="{BB962C8B-B14F-4D97-AF65-F5344CB8AC3E}">
        <p14:creationId xmlns:p14="http://schemas.microsoft.com/office/powerpoint/2010/main" val="104152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260648"/>
            <a:ext cx="3960440" cy="831622"/>
          </a:xfrm>
        </p:spPr>
        <p:txBody>
          <a:bodyPr>
            <a:normAutofit/>
          </a:bodyPr>
          <a:lstStyle/>
          <a:p>
            <a:r>
              <a:rPr lang="ru-RU" sz="2800" dirty="0"/>
              <a:t>объективно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24745"/>
            <a:ext cx="7920880" cy="374441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Осмотр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Бледность кожных покровов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Цианоз нижней половины тела при крике,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натуживании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, исчезающий при прекращении нагрузки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Стойкий цианоз кожи и СО (при высокой легочной гипертензии и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0" dirty="0">
                <a:latin typeface="Times New Roman" pitchFamily="18" charset="0"/>
                <a:cs typeface="Times New Roman" pitchFamily="18" charset="0"/>
              </a:rPr>
              <a:t>веноартериальном сбросе крови)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Выражена </a:t>
            </a:r>
          </a:p>
          <a:p>
            <a:r>
              <a:rPr lang="ru-RU" b="0" dirty="0">
                <a:latin typeface="Times New Roman" pitchFamily="18" charset="0"/>
                <a:cs typeface="Times New Roman" pitchFamily="18" charset="0"/>
              </a:rPr>
              <a:t>пульсация сосудов шеи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«Сердечный горб»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14148" r="5718" b="35719"/>
          <a:stretch/>
        </p:blipFill>
        <p:spPr bwMode="auto">
          <a:xfrm>
            <a:off x="3182708" y="3429000"/>
            <a:ext cx="5439660" cy="244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7" y="5996226"/>
            <a:ext cx="794022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000" i="1" dirty="0">
                <a:solidFill>
                  <a:srgbClr val="000000"/>
                </a:solidFill>
              </a:rPr>
              <a:t>1. </a:t>
            </a:r>
            <a:r>
              <a:rPr lang="ru-RU" sz="1000" i="1" dirty="0" err="1">
                <a:solidFill>
                  <a:srgbClr val="000000"/>
                </a:solidFill>
              </a:rPr>
              <a:t>Шарыкин</a:t>
            </a:r>
            <a:r>
              <a:rPr lang="ru-RU" sz="1000" i="1" dirty="0">
                <a:solidFill>
                  <a:srgbClr val="000000"/>
                </a:solidFill>
              </a:rPr>
              <a:t> А.С. Врожденные пороки сердца,, 2009. – 97-104с</a:t>
            </a:r>
          </a:p>
          <a:p>
            <a:pPr algn="r"/>
            <a:r>
              <a:rPr lang="ru-RU" sz="1000" i="1" dirty="0">
                <a:solidFill>
                  <a:srgbClr val="000000"/>
                </a:solidFill>
              </a:rPr>
              <a:t>2.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КЛИНИЧЕСКИЙ ПРОТОКОЛ ДИАГНОСТИКИ И ЛЕЧЕНИЯ « ОТКРЫТЫЙ АРТЕРИАЛЬНЫЙ ПРОТОК»,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Протокол №62  от «18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апреля 2019 года</a:t>
            </a:r>
          </a:p>
          <a:p>
            <a:pPr algn="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Рисунок: </a:t>
            </a:r>
            <a:r>
              <a:rPr lang="en-US" sz="1000" dirty="0">
                <a:hlinkClick r:id="rId4"/>
              </a:rPr>
              <a:t>https://www.google.com/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 lvl="0" algn="r"/>
            <a:endParaRPr lang="ru-RU" sz="10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12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5796" y="332656"/>
            <a:ext cx="3672408" cy="8316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/>
              <a:t>Физикально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96752"/>
            <a:ext cx="7848872" cy="489654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Пальпаторно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верхушечный толчок усилен, разлитой, приподнимающий.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систоло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-диастолическое дрожание во 2-ом межреберье слева от грудины.</a:t>
            </a:r>
          </a:p>
          <a:p>
            <a:r>
              <a:rPr lang="ru-RU" sz="1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Перкуторно</a:t>
            </a:r>
            <a:r>
              <a:rPr lang="ru-RU" sz="1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граница относительной тупости сердца смещена влево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Аускультативно: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во 2 межреберье слева скребущий 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систолодиастолический «машинный»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шум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пульс – высокий, скачущий.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САД несколько повышено, ДАД значительно снижено (феномен «бесконечного пульса»)</a:t>
            </a:r>
          </a:p>
          <a:p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Характерна выраженная пульсация сонных артерий («пляска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каротид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») и сосудов ногтевого ложа («капиллярный пульс»).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6093296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000" i="1" dirty="0">
                <a:solidFill>
                  <a:srgbClr val="000000"/>
                </a:solidFill>
              </a:rPr>
              <a:t>1. </a:t>
            </a:r>
            <a:r>
              <a:rPr lang="ru-RU" sz="1000" i="1" dirty="0" err="1">
                <a:solidFill>
                  <a:srgbClr val="000000"/>
                </a:solidFill>
              </a:rPr>
              <a:t>Шарыкин</a:t>
            </a:r>
            <a:r>
              <a:rPr lang="ru-RU" sz="1000" i="1" dirty="0">
                <a:solidFill>
                  <a:srgbClr val="000000"/>
                </a:solidFill>
              </a:rPr>
              <a:t> А.С. Врожденные пороки сердца, 2009. – 97-104с</a:t>
            </a:r>
          </a:p>
          <a:p>
            <a:pPr lvl="0" algn="r"/>
            <a:r>
              <a:rPr lang="ru-RU" sz="1000" i="1" dirty="0">
                <a:solidFill>
                  <a:srgbClr val="000000"/>
                </a:solidFill>
              </a:rPr>
              <a:t>2.</a:t>
            </a:r>
            <a:r>
              <a:rPr 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КЛИНИЧЕСКИЙ ПРОТОКОЛ ДИАГНОСТИКИ И ЛЕЧЕНИЯ « ОТКРЫТЫЙ АРТЕРИАЛЬНЫЙ ПРОТОК», </a:t>
            </a:r>
            <a:r>
              <a:rPr lang="ru-RU" sz="1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Протокол №62  от «18» апреля 2019 года</a:t>
            </a:r>
            <a:endParaRPr lang="ru-RU" sz="10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08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36DD10A-FD0D-A2F7-834E-46B793E549EF}"/>
              </a:ext>
            </a:extLst>
          </p:cNvPr>
          <p:cNvSpPr/>
          <p:nvPr/>
        </p:nvSpPr>
        <p:spPr>
          <a:xfrm>
            <a:off x="611560" y="692696"/>
            <a:ext cx="7992690" cy="561662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x-non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74360E-7791-C47D-FA0A-3B8EF2F6D06A}"/>
              </a:ext>
            </a:extLst>
          </p:cNvPr>
          <p:cNvSpPr txBox="1"/>
          <p:nvPr/>
        </p:nvSpPr>
        <p:spPr>
          <a:xfrm>
            <a:off x="790657" y="1052736"/>
            <a:ext cx="7848871" cy="2880320"/>
          </a:xfrm>
          <a:prstGeom prst="rect">
            <a:avLst/>
          </a:prstGeom>
        </p:spPr>
        <p:txBody>
          <a:bodyPr vert="horz" lIns="57150" tIns="28575" rIns="57150" bIns="28575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375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375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375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375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375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375"/>
              </a:spcAft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375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ткрытый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артериальный проток (ОАП)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тся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одним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значимых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врожденных пороков сердца (ВПС).</a:t>
            </a:r>
          </a:p>
          <a:p>
            <a:pPr>
              <a:lnSpc>
                <a:spcPct val="90000"/>
              </a:lnSpc>
              <a:spcAft>
                <a:spcPts val="375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Условно полагают, что в норме он должен закрыться в течение первых двух недель жизни. </a:t>
            </a:r>
          </a:p>
          <a:p>
            <a:pPr>
              <a:lnSpc>
                <a:spcPct val="90000"/>
              </a:lnSpc>
              <a:spcAft>
                <a:spcPts val="375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Точная частота встречаемости порока неизвестна, так как неясно, с какого момента считать ОАП патологией.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375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таких критериях частота изолированной патологии составляет около 0.14-0.3/1000 живорожденных, 7% среди всех ВПС и 3% среди критических пороков.</a:t>
            </a:r>
          </a:p>
          <a:p>
            <a:pPr>
              <a:lnSpc>
                <a:spcPct val="90000"/>
              </a:lnSpc>
              <a:spcAft>
                <a:spcPts val="375"/>
              </a:spcAft>
            </a:pP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Прежде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ОАП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распространённостью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серьёзностью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осложнений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375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Персистирование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порока в значительной мере зависит от степени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доношенности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ребенка; чем меньше вес, тем чаще встречается данная патология.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90000"/>
              </a:lnSpc>
              <a:spcAft>
                <a:spcPts val="375"/>
              </a:spcAft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979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667" y="260648"/>
            <a:ext cx="7776666" cy="1187455"/>
          </a:xfrm>
        </p:spPr>
        <p:txBody>
          <a:bodyPr>
            <a:noAutofit/>
          </a:bodyPr>
          <a:lstStyle/>
          <a:p>
            <a:pPr algn="ctr"/>
            <a:r>
              <a:rPr lang="ru-RU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ЭхоКГ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 цветным доплеровским анализом –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единственный достоверный метод.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8316" y="1988840"/>
            <a:ext cx="3697747" cy="3509467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b="0" dirty="0">
                <a:latin typeface="Times New Roman" pitchFamily="18" charset="0"/>
                <a:cs typeface="Times New Roman" pitchFamily="18" charset="0"/>
              </a:rPr>
              <a:t>Определяется: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направление шунта (только лево-правый сброс!)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градиент давления (не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рестриктивный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ОАП)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анатомия ОАП (диаметр, длина)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размеры левых отделов сердца</a:t>
            </a:r>
          </a:p>
        </p:txBody>
      </p:sp>
      <p:pic>
        <p:nvPicPr>
          <p:cNvPr id="3074" name="Picture 2" descr="http://uzi-kmv.ru/wp-content/uploads/2018/05/%D0%BE%D1%82%D0%BA%D1%80%D1%8B%D1%82%D1%8B%D0%B9-%D0%B0%D1%80%D1%82%D0%B5%D1%80%D0%B8%D0%B0%D0%BB%D1%8C%D0%BD%D1%8B%D0%B9-%D0%BF%D1%80%D0%BE%D1%82%D0%BE%D0%BA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239" y="1916832"/>
            <a:ext cx="4234011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2997" y="5858348"/>
            <a:ext cx="813690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КЛИНИЧЕСКИЙ ПРОТОКОЛ ДИАГНОСТИКИ И ЛЕЧЕНИЯ « ОТКРЫТЫЙ АРТЕРИАЛЬНЫЙ ПРОТОК», Протокол №62 от 18» апреля 2019 года</a:t>
            </a:r>
          </a:p>
          <a:p>
            <a:pPr lvl="0" algn="r"/>
            <a:r>
              <a:rPr 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Рисунок: </a:t>
            </a:r>
            <a:r>
              <a:rPr lang="en-US" sz="1100" dirty="0">
                <a:hlinkClick r:id="rId3"/>
              </a:rPr>
              <a:t>http://uzi-kmv.ru/2018/05/13/</a:t>
            </a:r>
            <a:endParaRPr lang="ru-RU" sz="1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001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EE1B1410-D847-8FEE-B41A-3591D74F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124744"/>
            <a:ext cx="7913957" cy="433058"/>
          </a:xfrm>
        </p:spPr>
        <p:txBody>
          <a:bodyPr>
            <a:noAutofit/>
          </a:bodyPr>
          <a:lstStyle/>
          <a:p>
            <a:pPr algn="ctr"/>
            <a: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ОАП, лево-правый сброс. </a:t>
            </a:r>
            <a:b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Парастернальная</a:t>
            </a:r>
            <a: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короткая ось на уровне аортального клапана </a:t>
            </a:r>
            <a:b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(красная стрелка – начало струи в месте </a:t>
            </a:r>
            <a:r>
              <a:rPr lang="ru-RU" sz="20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соед-ия</a:t>
            </a:r>
            <a: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артериального протока с легочной артерией, желтая стрелка – струя легкой </a:t>
            </a:r>
            <a:r>
              <a:rPr lang="ru-RU" sz="2000" cap="non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регургитации</a:t>
            </a:r>
            <a:r>
              <a:rPr lang="ru-RU" sz="20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клапан ЛА)</a:t>
            </a:r>
            <a:endParaRPr lang="x-none" sz="2000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405D6912-4F67-81B9-3369-AC7F6A20730B}"/>
              </a:ext>
            </a:extLst>
          </p:cNvPr>
          <p:cNvSpPr/>
          <p:nvPr/>
        </p:nvSpPr>
        <p:spPr>
          <a:xfrm>
            <a:off x="4527503" y="3895929"/>
            <a:ext cx="480686" cy="503934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>
              <a:solidFill>
                <a:srgbClr val="E71224"/>
              </a:solidFill>
            </a:endParaRPr>
          </a:p>
        </p:txBody>
      </p:sp>
      <p:pic>
        <p:nvPicPr>
          <p:cNvPr id="8" name="Материалы книги Эхокардиография по Харви Фейгенбауму — Яндекс Браузер 2024-09-24 21-52-30">
            <a:hlinkClick r:id="" action="ppaction://media"/>
            <a:extLst>
              <a:ext uri="{FF2B5EF4-FFF2-40B4-BE49-F238E27FC236}">
                <a16:creationId xmlns:a16="http://schemas.microsoft.com/office/drawing/2014/main" id="{290C48B7-D351-4503-C3FD-A9D07AFF56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556792"/>
            <a:ext cx="8136904" cy="458831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F95F6A1-B561-1527-827A-28632827AD14}"/>
              </a:ext>
            </a:extLst>
          </p:cNvPr>
          <p:cNvSpPr/>
          <p:nvPr/>
        </p:nvSpPr>
        <p:spPr>
          <a:xfrm>
            <a:off x="2241861" y="6222355"/>
            <a:ext cx="63623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i="1" dirty="0">
                <a:latin typeface="Calibri" panose="020F0502020204030204" pitchFamily="34" charset="0"/>
                <a:cs typeface="Calibri" panose="020F0502020204030204" pitchFamily="34" charset="0"/>
              </a:rPr>
              <a:t>Видео: </a:t>
            </a:r>
            <a:r>
              <a:rPr lang="ru-RU" alt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«Эхокардиография по Харви </a:t>
            </a:r>
            <a:r>
              <a:rPr lang="ru-RU" altLang="ru-R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Фейгенбауму</a:t>
            </a:r>
            <a:r>
              <a:rPr lang="ru-RU" altLang="ru-RU" sz="1200" dirty="0">
                <a:latin typeface="Calibri" panose="020F0502020204030204" pitchFamily="34" charset="0"/>
                <a:cs typeface="Calibri" panose="020F0502020204030204" pitchFamily="34" charset="0"/>
              </a:rPr>
              <a:t>»  Уильям Ф. Армстронг, Томас Райан, 2023 г.</a:t>
            </a:r>
          </a:p>
          <a:p>
            <a:pPr algn="r"/>
            <a:r>
              <a:rPr lang="ru-RU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807A83-3298-01DF-8238-AF0324FC338E}"/>
              </a:ext>
            </a:extLst>
          </p:cNvPr>
          <p:cNvSpPr txBox="1"/>
          <p:nvPr/>
        </p:nvSpPr>
        <p:spPr>
          <a:xfrm>
            <a:off x="4211960" y="2348880"/>
            <a:ext cx="686174" cy="283589"/>
          </a:xfrm>
          <a:prstGeom prst="rect">
            <a:avLst/>
          </a:prstGeom>
          <a:noFill/>
        </p:spPr>
        <p:txBody>
          <a:bodyPr wrap="square" lIns="97967" tIns="48983" rIns="97967" bIns="48983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ПЖ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32BE4-E6B4-1DB9-EDE0-DCF892802A01}"/>
              </a:ext>
            </a:extLst>
          </p:cNvPr>
          <p:cNvSpPr txBox="1"/>
          <p:nvPr/>
        </p:nvSpPr>
        <p:spPr>
          <a:xfrm>
            <a:off x="4499992" y="3645024"/>
            <a:ext cx="686174" cy="283589"/>
          </a:xfrm>
          <a:prstGeom prst="rect">
            <a:avLst/>
          </a:prstGeom>
          <a:noFill/>
        </p:spPr>
        <p:txBody>
          <a:bodyPr wrap="square" lIns="97967" tIns="48983" rIns="97967" bIns="48983" rtlCol="0">
            <a:spAutoFit/>
          </a:bodyPr>
          <a:lstStyle/>
          <a:p>
            <a:pPr algn="ctr"/>
            <a:r>
              <a:rPr lang="ru-RU" sz="1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Ао</a:t>
            </a:r>
            <a:endParaRPr lang="ru-RU" sz="1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E7A1F5-FC50-995A-4D68-5DCB5800443A}"/>
              </a:ext>
            </a:extLst>
          </p:cNvPr>
          <p:cNvSpPr txBox="1"/>
          <p:nvPr/>
        </p:nvSpPr>
        <p:spPr>
          <a:xfrm>
            <a:off x="4139952" y="4365104"/>
            <a:ext cx="686174" cy="283589"/>
          </a:xfrm>
          <a:prstGeom prst="rect">
            <a:avLst/>
          </a:prstGeom>
          <a:noFill/>
        </p:spPr>
        <p:txBody>
          <a:bodyPr wrap="square" lIns="97967" tIns="48983" rIns="97967" bIns="48983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742A2C-E3A6-C4D9-3A06-2097224877EC}"/>
              </a:ext>
            </a:extLst>
          </p:cNvPr>
          <p:cNvSpPr txBox="1"/>
          <p:nvPr/>
        </p:nvSpPr>
        <p:spPr>
          <a:xfrm>
            <a:off x="3419872" y="3717032"/>
            <a:ext cx="686174" cy="283589"/>
          </a:xfrm>
          <a:prstGeom prst="rect">
            <a:avLst/>
          </a:prstGeom>
          <a:noFill/>
        </p:spPr>
        <p:txBody>
          <a:bodyPr wrap="square" lIns="97967" tIns="48983" rIns="97967" bIns="48983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ПП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568CBC-9AB3-7FAB-3185-897DE935C077}"/>
              </a:ext>
            </a:extLst>
          </p:cNvPr>
          <p:cNvSpPr txBox="1"/>
          <p:nvPr/>
        </p:nvSpPr>
        <p:spPr>
          <a:xfrm>
            <a:off x="5148064" y="3068960"/>
            <a:ext cx="686174" cy="283589"/>
          </a:xfrm>
          <a:prstGeom prst="rect">
            <a:avLst/>
          </a:prstGeom>
          <a:noFill/>
        </p:spPr>
        <p:txBody>
          <a:bodyPr wrap="square" lIns="97967" tIns="48983" rIns="97967" bIns="48983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ЛС</a:t>
            </a:r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E0529FAA-4176-CE9C-16D4-1A931F9256AA}"/>
              </a:ext>
            </a:extLst>
          </p:cNvPr>
          <p:cNvSpPr/>
          <p:nvPr/>
        </p:nvSpPr>
        <p:spPr>
          <a:xfrm rot="13451477">
            <a:off x="5524796" y="4199620"/>
            <a:ext cx="792088" cy="576064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BC9F1FA8-3F13-EE8B-4997-6115313C7743}"/>
              </a:ext>
            </a:extLst>
          </p:cNvPr>
          <p:cNvSpPr/>
          <p:nvPr/>
        </p:nvSpPr>
        <p:spPr>
          <a:xfrm rot="7489689">
            <a:off x="4998619" y="1758359"/>
            <a:ext cx="792088" cy="576064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2" name="Picture 2" descr="Шаблонные видеоролики: как мы оптимизировали процесс производства видео и  добились цены $300 за ролик / Хабр">
            <a:extLst>
              <a:ext uri="{FF2B5EF4-FFF2-40B4-BE49-F238E27FC236}">
                <a16:creationId xmlns:a16="http://schemas.microsoft.com/office/drawing/2014/main" id="{FC2E7805-7532-9AD0-9A5F-9579C8858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01208"/>
            <a:ext cx="1180717" cy="88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23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-315416"/>
            <a:ext cx="8424936" cy="11247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Диагностический алгоритм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45" y="929828"/>
            <a:ext cx="8537710" cy="499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594" y="6022729"/>
            <a:ext cx="864096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  <a:spcAft>
                <a:spcPts val="600"/>
              </a:spcAft>
            </a:pPr>
            <a:r>
              <a:rPr lang="ru-RU" sz="1000" i="1" dirty="0">
                <a:solidFill>
                  <a:srgbClr val="000000"/>
                </a:solidFill>
                <a:cs typeface="Times New Roman" pitchFamily="18" charset="0"/>
              </a:rPr>
              <a:t>КЛИНИЧЕСКИЙ ПРОТОКОЛ ДИАГНОСТИКИ И ЛЕЧЕНИЯ </a:t>
            </a:r>
          </a:p>
          <a:p>
            <a:pPr lvl="0" algn="r">
              <a:spcBef>
                <a:spcPct val="20000"/>
              </a:spcBef>
              <a:spcAft>
                <a:spcPts val="600"/>
              </a:spcAft>
            </a:pPr>
            <a:r>
              <a:rPr lang="ru-RU" sz="1000" i="1" dirty="0">
                <a:solidFill>
                  <a:srgbClr val="000000"/>
                </a:solidFill>
                <a:cs typeface="Times New Roman" pitchFamily="18" charset="0"/>
              </a:rPr>
              <a:t>«ОТКРЫТЫЙ АРТЕРИАЛЬНЫЙ ПРОТОК», Протокол №62  от «18» апреля 2019 года</a:t>
            </a:r>
          </a:p>
        </p:txBody>
      </p:sp>
    </p:spTree>
    <p:extLst>
      <p:ext uri="{BB962C8B-B14F-4D97-AF65-F5344CB8AC3E}">
        <p14:creationId xmlns:p14="http://schemas.microsoft.com/office/powerpoint/2010/main" val="3598246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548680"/>
            <a:ext cx="2808312" cy="936104"/>
          </a:xfrm>
        </p:spPr>
        <p:txBody>
          <a:bodyPr>
            <a:noAutofit/>
          </a:bodyPr>
          <a:lstStyle/>
          <a:p>
            <a:br>
              <a:rPr lang="ru-RU" dirty="0"/>
            </a:br>
            <a:br>
              <a:rPr lang="ru-RU" dirty="0"/>
            </a:br>
            <a:r>
              <a:rPr lang="ru-RU" dirty="0"/>
              <a:t>Лечение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052736"/>
            <a:ext cx="7620000" cy="475252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Специфическая консервативная терапия возможна только у недоношенных детей: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применяются нестероидные противовоспалительные препараты (</a:t>
            </a:r>
            <a:r>
              <a:rPr lang="ru-RU" sz="2400" b="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индометацин, ибупрофен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), для обеспечения стимуляции самостоятельной облитерации артериального протока.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Механизм действия: 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ингибирование синтеза простагландинов.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333333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Три дозы индометацина </a:t>
            </a:r>
            <a:r>
              <a:rPr lang="ru-RU" sz="2400" b="0" dirty="0">
                <a:solidFill>
                  <a:srgbClr val="333333"/>
                </a:solidFill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(0,2; 0,1; 0,1 мг/кг) внутривенно  за 48 часовой период</a:t>
            </a:r>
            <a:r>
              <a:rPr lang="ru-RU" sz="2400" b="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При отсутствии эффекта через 24 часа возможно дополнительное трехкратное введение препарата в дозе по 0,1 мг/кг с интервалом 24 часа. </a:t>
            </a:r>
          </a:p>
          <a:p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Результативность лечения – 70 - 80%. </a:t>
            </a:r>
          </a:p>
          <a:p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Альтернативой является </a:t>
            </a:r>
            <a:r>
              <a:rPr lang="ru-RU" sz="24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ибупрофен</a:t>
            </a:r>
            <a:r>
              <a:rPr lang="ru-RU" sz="2400" b="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 в дозе 10 мг/кг внутрь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а затем 2 дозы по 5 мг/кг с 24-часовым интервалом</a:t>
            </a: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750" y="5949280"/>
            <a:ext cx="80645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000" i="1" dirty="0">
                <a:solidFill>
                  <a:srgbClr val="000000"/>
                </a:solidFill>
              </a:rPr>
              <a:t>1. </a:t>
            </a:r>
            <a:r>
              <a:rPr lang="ru-RU" sz="1000" i="1" dirty="0" err="1">
                <a:solidFill>
                  <a:srgbClr val="000000"/>
                </a:solidFill>
              </a:rPr>
              <a:t>Шарыкин</a:t>
            </a:r>
            <a:r>
              <a:rPr lang="ru-RU" sz="1000" i="1" dirty="0">
                <a:solidFill>
                  <a:srgbClr val="000000"/>
                </a:solidFill>
              </a:rPr>
              <a:t> А.С. Врожденные пороки сердца, 2009. – 97-104с</a:t>
            </a:r>
          </a:p>
          <a:p>
            <a:pPr lvl="0" algn="r"/>
            <a:r>
              <a:rPr lang="ru-RU" sz="1000" i="1" dirty="0">
                <a:solidFill>
                  <a:srgbClr val="000000"/>
                </a:solidFill>
              </a:rPr>
              <a:t>2.</a:t>
            </a:r>
            <a:r>
              <a:rPr lang="ru-RU" sz="1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КЛИНИЧЕСКИЙ ПРОТОКОЛ ДИАГНОСТИКИ И ЛЕЧЕНИЯ « ОТКРЫТЫЙ АРТЕРИАЛЬНЫЙ ПРОТОК», Протокол №62  от «18» апреля 2019 года; </a:t>
            </a:r>
          </a:p>
        </p:txBody>
      </p:sp>
    </p:spTree>
    <p:extLst>
      <p:ext uri="{BB962C8B-B14F-4D97-AF65-F5344CB8AC3E}">
        <p14:creationId xmlns:p14="http://schemas.microsoft.com/office/powerpoint/2010/main" val="1523172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799312" cy="13716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Хирургическое лечение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700808"/>
            <a:ext cx="7620000" cy="316835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Показания: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необходимость в проведении ИВЛ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отсутствие эффекта от двух курсов медикаментозной терапии;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 наличие противопоказаний к назначению ингибиторов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циклооксигеназы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возраст новорожденного более 7 суток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659" y="6022617"/>
            <a:ext cx="79206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1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КЛИНИЧЕСКИЙ ПРОТОКОЛ ДИАГНОСТИКИ И ЛЕЧЕНИЯ « ОТКРЫТЫЙ АРТЕРИАЛЬНЫЙ ПРОТОК», Протокол №62  от «18» апреля 2019 года; </a:t>
            </a:r>
          </a:p>
        </p:txBody>
      </p:sp>
    </p:spTree>
    <p:extLst>
      <p:ext uri="{BB962C8B-B14F-4D97-AF65-F5344CB8AC3E}">
        <p14:creationId xmlns:p14="http://schemas.microsoft.com/office/powerpoint/2010/main" val="498147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851104" cy="903630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Хирургическое лечение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242219"/>
            <a:ext cx="7620000" cy="182674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0" dirty="0">
                <a:latin typeface="Times New Roman" pitchFamily="18" charset="0"/>
                <a:cs typeface="Times New Roman" pitchFamily="18" charset="0"/>
              </a:rPr>
              <a:t>Оптимальные сроки операции – </a:t>
            </a:r>
            <a:r>
              <a:rPr lang="ru-RU" b="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от 6-12 месяцев – до 3–5 лет.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У маленьких детей прибегают к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клипированию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сосуда.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У старших детей производят перевязку сосуда. </a:t>
            </a:r>
          </a:p>
          <a:p>
            <a:r>
              <a:rPr lang="ru-RU" b="0" dirty="0">
                <a:latin typeface="Times New Roman" pitchFamily="18" charset="0"/>
                <a:cs typeface="Times New Roman" pitchFamily="18" charset="0"/>
              </a:rPr>
              <a:t>Послеоперационная летальность составляет менее 1%. </a:t>
            </a:r>
          </a:p>
        </p:txBody>
      </p:sp>
      <p:pic>
        <p:nvPicPr>
          <p:cNvPr id="2050" name="Picture 2" descr="Виды оперативного лечени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9" r="56408" b="34471"/>
          <a:stretch/>
        </p:blipFill>
        <p:spPr bwMode="auto">
          <a:xfrm>
            <a:off x="467544" y="3063731"/>
            <a:ext cx="3986088" cy="313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иды оперативного лечени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1" t="66908" r="55121" b="-198"/>
          <a:stretch/>
        </p:blipFill>
        <p:spPr bwMode="auto">
          <a:xfrm>
            <a:off x="4644008" y="3284984"/>
            <a:ext cx="4144051" cy="228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46318" y="5949280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/>
            <a:r>
              <a:rPr lang="ru-RU" sz="1100" i="1" dirty="0">
                <a:solidFill>
                  <a:srgbClr val="000000"/>
                </a:solidFill>
              </a:rPr>
              <a:t>Шарыкин А.С. Врожденные пороки сердца. 2009. – 97-104с</a:t>
            </a:r>
          </a:p>
          <a:p>
            <a:pPr algn="r"/>
            <a:r>
              <a:rPr lang="ru-RU" sz="1100" dirty="0">
                <a:hlinkClick r:id="rId3"/>
              </a:rPr>
              <a:t>Рисунок: </a:t>
            </a:r>
            <a:r>
              <a:rPr lang="en-US" sz="1100" dirty="0">
                <a:hlinkClick r:id="rId3"/>
              </a:rPr>
              <a:t>https://www.google.com/imgres</a:t>
            </a:r>
            <a:endParaRPr lang="ru-RU" sz="1100" dirty="0"/>
          </a:p>
          <a:p>
            <a:pPr lvl="0" algn="r"/>
            <a:endParaRPr lang="ru-RU" sz="11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648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851104" cy="61559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Хирургическое лечение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211960" y="1268760"/>
            <a:ext cx="4104456" cy="80602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КЛИПИРОВАНИЕ ОАП</a:t>
            </a:r>
          </a:p>
        </p:txBody>
      </p:sp>
      <p:pic>
        <p:nvPicPr>
          <p:cNvPr id="6146" name="Picture 2" descr="Клипирование ОАП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t="9346" r="60563" b="53371"/>
          <a:stretch/>
        </p:blipFill>
        <p:spPr bwMode="auto">
          <a:xfrm>
            <a:off x="575493" y="1340768"/>
            <a:ext cx="315035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t="51304" r="59715" b="11467"/>
          <a:stretch/>
        </p:blipFill>
        <p:spPr bwMode="auto">
          <a:xfrm>
            <a:off x="524942" y="3933056"/>
            <a:ext cx="3312170" cy="239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Клипирование ОАП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58" t="22967" r="2882" b="24704"/>
          <a:stretch/>
        </p:blipFill>
        <p:spPr bwMode="auto">
          <a:xfrm>
            <a:off x="3980199" y="1988840"/>
            <a:ext cx="4614992" cy="355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27601" y="6176189"/>
            <a:ext cx="29766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hlinkClick r:id="rId4"/>
              </a:rPr>
              <a:t>Рисунок: </a:t>
            </a:r>
            <a:r>
              <a:rPr lang="en-US" sz="1200" dirty="0">
                <a:hlinkClick r:id="rId4"/>
              </a:rPr>
              <a:t>https://www.google.com/imgres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394410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448" y="404664"/>
            <a:ext cx="6851104" cy="61559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Хирургическое лечение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196752"/>
            <a:ext cx="7620000" cy="1872208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Устранение порока проводится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эндоваскулярным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методом: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с помощью специальных спиралей (при диаметре протока до 3мм);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при более крупных отверстиях (до 6 мм) применяют несколько спиралей или специальные окклюдеры.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40968"/>
            <a:ext cx="3478795" cy="261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552" y="3212976"/>
            <a:ext cx="3487688" cy="249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1434" y="6237744"/>
            <a:ext cx="75628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100" i="1" dirty="0">
                <a:solidFill>
                  <a:srgbClr val="000000"/>
                </a:solidFill>
              </a:rPr>
              <a:t>Рисунок: </a:t>
            </a:r>
            <a:r>
              <a:rPr lang="en-US" sz="1100" dirty="0">
                <a:hlinkClick r:id="rId4"/>
              </a:rPr>
              <a:t>https://gpk1.ru/zabolevaniya/otkrytyj-arterialnyj-protok-u-detej.html</a:t>
            </a:r>
            <a:endParaRPr lang="ru-RU" sz="1100" dirty="0"/>
          </a:p>
          <a:p>
            <a:pPr lvl="0" algn="r"/>
            <a:endParaRPr lang="ru-RU" sz="11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009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448" y="97460"/>
            <a:ext cx="6851104" cy="903630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Хирургическое лечение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7620000" cy="4373563"/>
          </a:xfrm>
        </p:spPr>
        <p:txBody>
          <a:bodyPr/>
          <a:lstStyle/>
          <a:p>
            <a:r>
              <a:rPr lang="ru-RU" b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Картинки по запросу клипирование сосуда оа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86780"/>
            <a:ext cx="6381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442" y="6145988"/>
            <a:ext cx="72728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hlinkClick r:id="rId3"/>
              </a:rPr>
              <a:t>Рисунок: </a:t>
            </a:r>
            <a:r>
              <a:rPr lang="en-US" sz="1200" dirty="0">
                <a:hlinkClick r:id="rId3"/>
              </a:rPr>
              <a:t>https://gpk1.ru/zabolevaniya/otkrytyj-arterialnyj-protok-u-detej.html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20254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60648"/>
            <a:ext cx="5915000" cy="900018"/>
          </a:xfrm>
        </p:spPr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Осложнения ОАП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4027" y="1124744"/>
            <a:ext cx="7655946" cy="525658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При маленьких протоках развивается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бактериальный эндокардит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, а при больших-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легочная гипертензия.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Редко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аневризма ОАП с её разрывом, тромбозом или инфицированием. </a:t>
            </a:r>
          </a:p>
          <a:p>
            <a:r>
              <a:rPr lang="ru-RU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Послеоперационные осложнения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кровоизлияния, повреждения сосудов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травмирование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возвратного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ларингеального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и диафрагмального нервов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инфекционный эндокардит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застойная сердечная недостаточность</a:t>
            </a:r>
          </a:p>
          <a:p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Возможные осложнения </a:t>
            </a:r>
            <a:r>
              <a:rPr lang="ru-RU" sz="1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транскатетерной</a:t>
            </a:r>
            <a:r>
              <a:rPr lang="ru-RU" sz="1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окклюзии протока: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остаточный шунт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миграция спирали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гемолиз и тромбоз бедренных сосудов, через которые проводился катетер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25384" y="6430377"/>
            <a:ext cx="87129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>
                <a:cs typeface="Times New Roman" pitchFamily="18" charset="0"/>
              </a:rPr>
              <a:t>Шарыкин А.С. Врожденные пороки сердца, 2009. – 97-104с</a:t>
            </a:r>
          </a:p>
        </p:txBody>
      </p:sp>
    </p:spTree>
    <p:extLst>
      <p:ext uri="{BB962C8B-B14F-4D97-AF65-F5344CB8AC3E}">
        <p14:creationId xmlns:p14="http://schemas.microsoft.com/office/powerpoint/2010/main" val="1296278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-136525"/>
            <a:ext cx="5791200" cy="13716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ЭПИДЕМИОЛОГИЯ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0737139"/>
              </p:ext>
            </p:extLst>
          </p:nvPr>
        </p:nvGraphicFramePr>
        <p:xfrm>
          <a:off x="5217987" y="1362472"/>
          <a:ext cx="3384376" cy="4133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99427" y="1628800"/>
            <a:ext cx="2624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Частота встречаемости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9750" y="1340768"/>
            <a:ext cx="4464297" cy="52629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Чаще встречается у недоношенных детей.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Частота ОАП обратно пропорциональная степени недоношенности: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 42% новорожденных с массой тела при рождении (МТР) &lt;1000 г;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 21% новорожденных с МТР 1000-1500 г;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 7% новорожденных с МТР 1500-1750 г;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225683" y="6083856"/>
            <a:ext cx="8829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1.КЛИНИЧЕСКИЙ ПРОТОКОЛ ДИАГНОСТИКИ И ЛЕЧЕНИЯ « ОТКРЫТЫЙ АРТЕРИАЛЬНЫЙ ПРОТОК», протокол № 10 от «4» июля 2014 года</a:t>
            </a:r>
          </a:p>
          <a:p>
            <a:pPr algn="r"/>
            <a:r>
              <a:rPr lang="ru-RU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Клинические рекомендации «открытый артериальный проток» МЗРФ, 2016г.</a:t>
            </a:r>
          </a:p>
        </p:txBody>
      </p:sp>
    </p:spTree>
    <p:extLst>
      <p:ext uri="{BB962C8B-B14F-4D97-AF65-F5344CB8AC3E}">
        <p14:creationId xmlns:p14="http://schemas.microsoft.com/office/powerpoint/2010/main" val="1696046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8579296" cy="1371600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Профилактические мероприятия: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772816"/>
            <a:ext cx="7620000" cy="31165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профилактика анемий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профилактика бактериального эндокардита проводится по показаниям в первые 6 месяцев после хирургической коррекции ОАП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0" dirty="0">
                <a:latin typeface="Times New Roman" pitchFamily="18" charset="0"/>
                <a:cs typeface="Times New Roman" pitchFamily="18" charset="0"/>
              </a:rPr>
              <a:t>пациенты с ЛГ 2-3 степени наблюдаются не менее 3-х лет для исключения прогрессирования легочной гипертензии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85344" y="6083856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i="1" dirty="0">
                <a:cs typeface="Times New Roman" pitchFamily="18" charset="0"/>
              </a:rPr>
              <a:t>КЛИНИЧЕСКИЙ ПРОТОКОЛ ДИАГНОСТИКИ И ЛЕЧЕНИЯ </a:t>
            </a:r>
          </a:p>
          <a:p>
            <a:pPr algn="r"/>
            <a:r>
              <a:rPr lang="ru-RU" sz="900" i="1" dirty="0">
                <a:cs typeface="Times New Roman" pitchFamily="18" charset="0"/>
              </a:rPr>
              <a:t>«ОТКРЫТЫЙ АРТЕРИАЛЬНЫЙ ПРОТОК»,2019г</a:t>
            </a:r>
          </a:p>
        </p:txBody>
      </p:sp>
    </p:spTree>
    <p:extLst>
      <p:ext uri="{BB962C8B-B14F-4D97-AF65-F5344CB8AC3E}">
        <p14:creationId xmlns:p14="http://schemas.microsoft.com/office/powerpoint/2010/main" val="499759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8147248" cy="1371600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Дальнейшее ведение: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772816"/>
            <a:ext cx="7620000" cy="3600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длительность наблюдения пациентов с корригированным ОАП при отсутствии  нарушений гемодинамики составляет не менее 6 месяцев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перед снятием с учета выполняется ЭКГ и Эхо КГ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иммунизацию ребенка согласно календарю вакцинации профилактическими прививками проводят не ранее 6 месяцев после коррекции ОАП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перед проведением вакцинации необходимо проведение консультации детского кардиолога и детского невропатолога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CA6991B-1223-6B34-BADA-36FAC64F1F6C}"/>
              </a:ext>
            </a:extLst>
          </p:cNvPr>
          <p:cNvSpPr/>
          <p:nvPr/>
        </p:nvSpPr>
        <p:spPr>
          <a:xfrm>
            <a:off x="-108718" y="6023702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i="1" dirty="0">
                <a:cs typeface="Times New Roman" pitchFamily="18" charset="0"/>
              </a:rPr>
              <a:t>КЛИНИЧЕСКИЙ ПРОТОКОЛ ДИАГНОСТИКИ И ЛЕЧЕНИЯ </a:t>
            </a:r>
          </a:p>
          <a:p>
            <a:pPr algn="r"/>
            <a:r>
              <a:rPr lang="ru-RU" sz="900" i="1" dirty="0">
                <a:cs typeface="Times New Roman" pitchFamily="18" charset="0"/>
              </a:rPr>
              <a:t>«ОТКРЫТЫЙ АРТЕРИАЛЬНЫЙ ПРОТОК»,2019г</a:t>
            </a:r>
          </a:p>
        </p:txBody>
      </p:sp>
    </p:spTree>
    <p:extLst>
      <p:ext uri="{BB962C8B-B14F-4D97-AF65-F5344CB8AC3E}">
        <p14:creationId xmlns:p14="http://schemas.microsoft.com/office/powerpoint/2010/main" val="1459296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69468"/>
            <a:ext cx="8219256" cy="759614"/>
          </a:xfrm>
        </p:spPr>
        <p:txBody>
          <a:bodyPr/>
          <a:lstStyle/>
          <a:p>
            <a:r>
              <a:rPr lang="ru-RU" dirty="0"/>
              <a:t>СПИСОК </a:t>
            </a:r>
            <a:r>
              <a:rPr lang="ru-RU" dirty="0" err="1"/>
              <a:t>ЛитературЫ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3588" y="1180066"/>
            <a:ext cx="7416824" cy="527312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КЛИНИЧЕСКИЙ ПРОТОКОЛ ДИАГНОСТИКИ И ЛЕЧЕНИЯ « ОТКРЫТЫЙ АРТЕРИАЛЬНЫЙ ПРОТОК», протокол №62  от «18» апреля 2019 года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Шарыкин А.С. Врожденные пороки сердца: руководство для педи­атров, кардиологов, неонатологов. – 2-е изд. – М.: Бином, 2009. – 97-104с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Белозеров Ю.М. Детская кардиология. –М.:Медпресс-информ;2004.-110-112с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КЛИНИЧЕСКИЙ ПРОТОКОЛ ДИАГНОСТИКИ И ЛЕЧЕНИЯ « ОТКРЫТЫЙ АРТЕРИАЛЬНЫЙ ПРОТОК», протокол № 10 от «4» июля 2014 года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«Детская кардиология» П.В. Шумилова, Н.П. </a:t>
            </a:r>
            <a:r>
              <a:rPr 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Котлуковой</a:t>
            </a:r>
            <a:r>
              <a:rPr 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2008 г. </a:t>
            </a:r>
          </a:p>
          <a:p>
            <a:pPr marL="385763" indent="-385763">
              <a:buFont typeface="+mj-lt"/>
              <a:buAutoNum type="arabicPeriod"/>
            </a:pP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«Перинатальная кардиология» </a:t>
            </a:r>
            <a:r>
              <a:rPr lang="ru-RU" alt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а.С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Шарыкин, 2007 г.</a:t>
            </a:r>
          </a:p>
          <a:p>
            <a:pPr marL="385763" indent="-385763">
              <a:buFont typeface="+mj-lt"/>
              <a:buAutoNum type="arabicPeriod"/>
            </a:pP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</a:t>
            </a:r>
            <a:r>
              <a:rPr lang="ru-RU" alt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а.В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pPr marL="385763" indent="-385763">
              <a:buFont typeface="+mj-lt"/>
              <a:buAutoNum type="arabicPeriod"/>
            </a:pP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«Эхокардиография по </a:t>
            </a:r>
            <a:r>
              <a:rPr lang="ru-RU" alt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харви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фейгенбауму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alt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уильям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ф. Армстронг, </a:t>
            </a:r>
            <a:r>
              <a:rPr lang="ru-RU" alt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томас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райан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pPr marL="385763" indent="-385763">
              <a:buFont typeface="+mj-lt"/>
              <a:buAutoNum type="arabicPeriod"/>
            </a:pP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«Клиническая анатомия сердца» </a:t>
            </a:r>
            <a:r>
              <a:rPr lang="ru-RU" alt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и.И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Каган 2018г.</a:t>
            </a:r>
          </a:p>
          <a:p>
            <a:pPr marL="385763" indent="-385763">
              <a:buFont typeface="+mj-lt"/>
              <a:buAutoNum type="arabicPeriod"/>
            </a:pP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Впс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новорожденных и детей первого года жизни» </a:t>
            </a:r>
            <a:r>
              <a:rPr lang="ru-RU" altLang="ru-RU" sz="16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л.М.Миролюбов</a:t>
            </a:r>
            <a:r>
              <a:rPr lang="ru-RU" altLang="ru-RU" sz="1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2008г.</a:t>
            </a:r>
          </a:p>
          <a:p>
            <a:pPr marL="385763" indent="-385763">
              <a:buFont typeface="+mj-lt"/>
              <a:buAutoNum type="arabicPeriod"/>
            </a:pP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Клинические рекомендации «открытый артериальный проток» </a:t>
            </a:r>
            <a:r>
              <a:rPr lang="ru-RU" sz="1600" b="0" dirty="0" err="1">
                <a:latin typeface="Times New Roman" pitchFamily="18" charset="0"/>
                <a:cs typeface="Times New Roman" pitchFamily="18" charset="0"/>
              </a:rPr>
              <a:t>мзрф</a:t>
            </a:r>
            <a:r>
              <a:rPr lang="ru-RU" sz="1600" b="0" dirty="0">
                <a:latin typeface="Times New Roman" pitchFamily="18" charset="0"/>
                <a:cs typeface="Times New Roman" pitchFamily="18" charset="0"/>
              </a:rPr>
              <a:t>, 2016г.</a:t>
            </a:r>
          </a:p>
        </p:txBody>
      </p:sp>
    </p:spTree>
    <p:extLst>
      <p:ext uri="{BB962C8B-B14F-4D97-AF65-F5344CB8AC3E}">
        <p14:creationId xmlns:p14="http://schemas.microsoft.com/office/powerpoint/2010/main" val="650154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E3353-CD61-A1EE-A31A-2276C8EED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A2FB4C-E585-A784-D4CA-6EA271F92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742" y="1131094"/>
            <a:ext cx="7945609" cy="433058"/>
          </a:xfrm>
        </p:spPr>
        <p:txBody>
          <a:bodyPr>
            <a:normAutofit/>
          </a:bodyPr>
          <a:lstStyle/>
          <a:p>
            <a:pPr algn="ctr"/>
            <a:endParaRPr lang="x-none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Структура делового письма и его реквизиты - презентация онлайн">
            <a:extLst>
              <a:ext uri="{FF2B5EF4-FFF2-40B4-BE49-F238E27FC236}">
                <a16:creationId xmlns:a16="http://schemas.microsoft.com/office/drawing/2014/main" id="{85F01F9D-34D6-07F2-561E-CB6D7CCD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2" y="0"/>
            <a:ext cx="89442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972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8" t="3085" r="1330" b="1170"/>
          <a:stretch/>
        </p:blipFill>
        <p:spPr bwMode="auto">
          <a:xfrm>
            <a:off x="5322965" y="2060848"/>
            <a:ext cx="3281285" cy="4244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836712"/>
            <a:ext cx="7776864" cy="864096"/>
          </a:xfrm>
          <a:noFill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ОТКРЫТЫЙ АРТЕРИАЛЬНЫЙ ПРОТОК (</a:t>
            </a:r>
            <a:r>
              <a:rPr lang="ru-RU" sz="2400" b="1" i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ОАП) </a:t>
            </a:r>
          </a:p>
          <a:p>
            <a:pPr marL="0" indent="0" algn="ctr">
              <a:buNone/>
            </a:pPr>
            <a:r>
              <a:rPr lang="ru-RU" sz="2400" b="1" i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 25.0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МКБ 10</a:t>
            </a:r>
            <a:r>
              <a:rPr lang="ru-RU" sz="2400" b="1" i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0" indent="0">
              <a:buNone/>
            </a:pPr>
            <a:r>
              <a:rPr lang="ru-RU" sz="2400" b="1" i="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i="0" dirty="0">
                <a:latin typeface="Times New Roman" pitchFamily="18" charset="0"/>
                <a:cs typeface="Times New Roman" pitchFamily="18" charset="0"/>
              </a:rPr>
              <a:t>короткий сосуд, соединяющий нисходящую аорту с легочной артерией.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: скругленные углы 3"/>
          <p:cNvSpPr/>
          <p:nvPr/>
        </p:nvSpPr>
        <p:spPr>
          <a:xfrm>
            <a:off x="539750" y="3140968"/>
            <a:ext cx="4572000" cy="296251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Позволяет крови сбрасываться в общий кровоток в обход легких.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Является нормальной частью фетальной циркуляции.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1065" y="5745302"/>
            <a:ext cx="84831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Шарыкин А.С. Врожденные пороки сердца, 2009. – 97-104с</a:t>
            </a:r>
          </a:p>
          <a:p>
            <a:pPr algn="r"/>
            <a:r>
              <a:rPr lang="ru-RU" sz="1000" i="1" dirty="0"/>
              <a:t>Белозеров Ю.М. Детская кардиология. –М.:МЕДпресс-информ;2004.-110-112с.</a:t>
            </a:r>
          </a:p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3"/>
              </a:rPr>
              <a:t>http://service-med.com/cardiosurgery/patent-ductus-arteriosis/</a:t>
            </a:r>
            <a:endParaRPr lang="ru-RU" sz="1000" i="1" dirty="0"/>
          </a:p>
        </p:txBody>
      </p:sp>
    </p:spTree>
    <p:extLst>
      <p:ext uri="{BB962C8B-B14F-4D97-AF65-F5344CB8AC3E}">
        <p14:creationId xmlns:p14="http://schemas.microsoft.com/office/powerpoint/2010/main" val="3645795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19256" cy="6100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Факторы риска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формирования </a:t>
            </a:r>
            <a:r>
              <a:rPr lang="ru-RU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ОАП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9572" y="1232756"/>
            <a:ext cx="7704856" cy="464451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numCol="2">
            <a:no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Антенатальные факторы:</a:t>
            </a:r>
          </a:p>
          <a:p>
            <a:pPr>
              <a:buFont typeface="Wingdings" pitchFamily="2" charset="2"/>
              <a:buChar char="v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Применение НПВС во время беременности</a:t>
            </a:r>
          </a:p>
          <a:p>
            <a:pPr>
              <a:buFont typeface="Wingdings" pitchFamily="2" charset="2"/>
              <a:buChar char="v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Применение простагландин </a:t>
            </a:r>
          </a:p>
          <a:p>
            <a:pPr marL="0" indent="0">
              <a:buNone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F 1α во время родов</a:t>
            </a:r>
          </a:p>
          <a:p>
            <a:pPr>
              <a:buFont typeface="Wingdings" pitchFamily="2" charset="2"/>
              <a:buChar char="v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Отсутствие антенатальной профилактики РДСН</a:t>
            </a:r>
          </a:p>
          <a:p>
            <a:pPr>
              <a:buFont typeface="Wingdings" pitchFamily="2" charset="2"/>
              <a:buChar char="v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Недоношенность</a:t>
            </a:r>
          </a:p>
          <a:p>
            <a:pPr marL="0" indent="0">
              <a:buNone/>
            </a:pP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Постнатальные факторы:</a:t>
            </a:r>
          </a:p>
          <a:p>
            <a:pPr>
              <a:buFont typeface="Wingdings" pitchFamily="2" charset="2"/>
              <a:buChar char="v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Асфиксия при рождении</a:t>
            </a:r>
          </a:p>
          <a:p>
            <a:pPr>
              <a:buFont typeface="Wingdings" pitchFamily="2" charset="2"/>
              <a:buChar char="v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 РДСН</a:t>
            </a:r>
          </a:p>
          <a:p>
            <a:pPr>
              <a:buFont typeface="Wingdings" pitchFamily="2" charset="2"/>
              <a:buChar char="v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Заместительная терапия </a:t>
            </a: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сурфактанта</a:t>
            </a: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ИВЛ в режиме гипервентиляции</a:t>
            </a:r>
          </a:p>
          <a:p>
            <a:pPr>
              <a:buFont typeface="Wingdings" pitchFamily="2" charset="2"/>
              <a:buChar char="v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Пневмоторакс</a:t>
            </a:r>
          </a:p>
          <a:p>
            <a:pPr>
              <a:buFont typeface="Wingdings" pitchFamily="2" charset="2"/>
              <a:buChar char="v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Анемия</a:t>
            </a:r>
          </a:p>
          <a:p>
            <a:pPr>
              <a:buFont typeface="Wingdings" pitchFamily="2" charset="2"/>
              <a:buChar char="v"/>
            </a:pPr>
            <a:r>
              <a:rPr lang="ru-RU" sz="1800" b="0" dirty="0" err="1">
                <a:latin typeface="Times New Roman" pitchFamily="18" charset="0"/>
                <a:cs typeface="Times New Roman" pitchFamily="18" charset="0"/>
              </a:rPr>
              <a:t>Гипергидратация</a:t>
            </a:r>
            <a:endParaRPr lang="ru-RU" sz="1800" b="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Фототерапия</a:t>
            </a:r>
          </a:p>
          <a:p>
            <a:pPr>
              <a:buFont typeface="Wingdings" pitchFamily="2" charset="2"/>
              <a:buChar char="v"/>
            </a:pPr>
            <a:r>
              <a:rPr lang="ru-RU" sz="1800" b="0" dirty="0">
                <a:latin typeface="Times New Roman" pitchFamily="18" charset="0"/>
                <a:cs typeface="Times New Roman" pitchFamily="18" charset="0"/>
              </a:rPr>
              <a:t>Применение оксида азота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5051" y="6053078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КЛИНИЧЕСКИЙ ПРОТОКОЛ ДИАГНОСТИКИ И ЛЕЧЕНИЯ </a:t>
            </a:r>
          </a:p>
          <a:p>
            <a:pPr algn="r"/>
            <a:r>
              <a:rPr lang="ru-RU" sz="1000" i="1" dirty="0"/>
              <a:t>«ОТКРЫТЫЙ АРТЕРИАЛЬНЫЙ ПРОТОК», протокол № 10 от «4» июля 2014 года</a:t>
            </a:r>
          </a:p>
        </p:txBody>
      </p:sp>
    </p:spTree>
    <p:extLst>
      <p:ext uri="{BB962C8B-B14F-4D97-AF65-F5344CB8AC3E}">
        <p14:creationId xmlns:p14="http://schemas.microsoft.com/office/powerpoint/2010/main" val="2039183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750" y="260648"/>
            <a:ext cx="8064500" cy="604867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Закрытие ОАП: 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в норме закрытие ОАП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происходит в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этапа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Функциональное закрытие 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(сокращение  гладких мышц его стенки);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Анатомическое закрытие 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(эндотелиальная деструкция и формирование соединительной ткани).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Схема 1 – поддержание открытого состояние Боталлова протока. Схема 2 – этапы анатомического закрытия Боталлова протока. Красным выделены участники с бОльшим влиянием на происходящие процессы, синим – с меньшим, соответственно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" t="50000" r="1163" b="4209"/>
          <a:stretch/>
        </p:blipFill>
        <p:spPr bwMode="auto">
          <a:xfrm>
            <a:off x="935596" y="1628800"/>
            <a:ext cx="7272808" cy="263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4293096"/>
            <a:ext cx="79151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норме закрытие АП в течение 24–48 часов после рождения. </a:t>
            </a:r>
          </a:p>
          <a:p>
            <a:r>
              <a:rPr lang="ru-RU" dirty="0">
                <a:solidFill>
                  <a:srgbClr val="181D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ервый вдох</a:t>
            </a:r>
            <a:r>
              <a:rPr lang="en-US" dirty="0">
                <a:solidFill>
                  <a:srgbClr val="181D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лёгкие расправляются</a:t>
            </a:r>
            <a:r>
              <a:rPr lang="en-US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 тканей легких выделяется специфическое вещество — брадикинин, а также снижается поступление простагландинов от матери</a:t>
            </a:r>
            <a:r>
              <a:rPr lang="en-US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заращение артериального протока. </a:t>
            </a:r>
            <a:endParaRPr lang="en-US" b="0" i="0" dirty="0">
              <a:solidFill>
                <a:srgbClr val="181D2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0" dirty="0">
                <a:solidFill>
                  <a:srgbClr val="181D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этот процесс также влияет воздействие кислорода. 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В случае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незакрытия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ОАП в периоде новорожденности, самостоятельное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закрытие ОАП в дальнейшем практически невозможно.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3880" y="6299299"/>
            <a:ext cx="79403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Шарыкин А.С. Врожденные пороки сердца, 2009. – 97-104с </a:t>
            </a:r>
          </a:p>
        </p:txBody>
      </p:sp>
    </p:spTree>
    <p:extLst>
      <p:ext uri="{BB962C8B-B14F-4D97-AF65-F5344CB8AC3E}">
        <p14:creationId xmlns:p14="http://schemas.microsoft.com/office/powerpoint/2010/main" val="3203187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оап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0139" y="1628800"/>
            <a:ext cx="709987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549275"/>
            <a:ext cx="7272610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У доношенных новорожденных </a:t>
            </a:r>
            <a:r>
              <a:rPr lang="ru-RU" sz="2000" dirty="0">
                <a:highlight>
                  <a:srgbClr val="00FFFF"/>
                </a:highlight>
                <a:latin typeface="Times New Roman" pitchFamily="18" charset="0"/>
                <a:cs typeface="Times New Roman" pitchFamily="18" charset="0"/>
              </a:rPr>
              <a:t>функ­циональное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закрытие артериального протока происходит </a:t>
            </a:r>
            <a:r>
              <a:rPr lang="ru-RU" sz="20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в первые 10-15 часов </a:t>
            </a:r>
            <a:r>
              <a:rPr lang="ru-RU" sz="2000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после рождения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>
                <a:highlight>
                  <a:srgbClr val="00FFFF"/>
                </a:highlight>
                <a:latin typeface="Times New Roman" pitchFamily="18" charset="0"/>
                <a:cs typeface="Times New Roman" pitchFamily="18" charset="0"/>
              </a:rPr>
              <a:t>анатомическое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>
                <a:highlight>
                  <a:srgbClr val="FFFF00"/>
                </a:highlight>
                <a:latin typeface="Times New Roman" pitchFamily="18" charset="0"/>
                <a:cs typeface="Times New Roman" pitchFamily="18" charset="0"/>
              </a:rPr>
              <a:t>в течение 2-3 недель.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80726" y="6184156"/>
            <a:ext cx="87849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Рисунок: </a:t>
            </a:r>
            <a:r>
              <a:rPr lang="en-US" sz="1000" dirty="0">
                <a:hlinkClick r:id="rId3"/>
              </a:rPr>
              <a:t>https://vk.com/@thecardioteam-otkrytyi-arterialnyi-protok-chto-eto</a:t>
            </a:r>
            <a:r>
              <a:rPr lang="ru-RU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5214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04664"/>
            <a:ext cx="5791200" cy="687606"/>
          </a:xfrm>
        </p:spPr>
        <p:txBody>
          <a:bodyPr>
            <a:normAutofit/>
          </a:bodyPr>
          <a:lstStyle/>
          <a:p>
            <a:r>
              <a:rPr lang="ru-RU" sz="3200" dirty="0"/>
              <a:t>Гемодинамика </a:t>
            </a:r>
            <a:r>
              <a:rPr lang="ru-RU" sz="3200" dirty="0" err="1"/>
              <a:t>оап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24744"/>
            <a:ext cx="7632848" cy="4752528"/>
          </a:xfr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spcAft>
                <a:spcPts val="0"/>
              </a:spcAft>
            </a:pPr>
            <a:endParaRPr lang="ru-RU" b="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после первого вдоха и раскрытия легочных сосудов давление в ЛА быстро </a:t>
            </a:r>
            <a:r>
              <a:rPr lang="ru-RU" b="0" dirty="0">
                <a:latin typeface="Calibri"/>
                <a:cs typeface="Calibri"/>
              </a:rPr>
              <a:t>↓ 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при одновременном </a:t>
            </a:r>
            <a:r>
              <a:rPr lang="ru-RU" b="0" dirty="0">
                <a:latin typeface="Calibri"/>
                <a:cs typeface="Calibri"/>
              </a:rPr>
              <a:t>↑ 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давления в БКК</a:t>
            </a:r>
          </a:p>
          <a:p>
            <a:pPr algn="ctr">
              <a:spcAft>
                <a:spcPts val="0"/>
              </a:spcAft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↓</a:t>
            </a:r>
          </a:p>
          <a:p>
            <a:pPr algn="ctr">
              <a:spcAft>
                <a:spcPts val="0"/>
              </a:spcAft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 право-левый сброс крови резко уменьшается</a:t>
            </a:r>
          </a:p>
          <a:p>
            <a:pPr algn="ctr">
              <a:spcAft>
                <a:spcPts val="0"/>
              </a:spcAft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↓</a:t>
            </a:r>
          </a:p>
          <a:p>
            <a:pPr algn="ctr">
              <a:spcAft>
                <a:spcPts val="0"/>
              </a:spcAft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 по мере падения ОЛС возникает двунаправленный, а затем </a:t>
            </a:r>
            <a:endParaRPr lang="ru-RU" b="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лево-правый сброс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крови ч/з ОАП</a:t>
            </a:r>
          </a:p>
          <a:p>
            <a:pPr algn="ctr">
              <a:spcAft>
                <a:spcPts val="0"/>
              </a:spcAft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↓</a:t>
            </a:r>
          </a:p>
          <a:p>
            <a:pPr algn="ctr">
              <a:spcAft>
                <a:spcPts val="0"/>
              </a:spcAft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Давление в ЛА меньше чем в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Ао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→ часть крови поступает из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Ао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в ЛА</a:t>
            </a:r>
          </a:p>
          <a:p>
            <a:pPr algn="ctr">
              <a:spcAft>
                <a:spcPts val="0"/>
              </a:spcAft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 ↓</a:t>
            </a:r>
          </a:p>
          <a:p>
            <a:pPr algn="ctr">
              <a:spcAft>
                <a:spcPts val="0"/>
              </a:spcAft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«Балластный» объем крови, циркулирующий в МКК,  возвращаясь в левые отделы сердца, вызывает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перегрузку  объемом и дилатацию ЛП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346" y="5902845"/>
            <a:ext cx="81369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Шарыкин А.С. Врожденные пороки сердца,  2009. – 97-104с</a:t>
            </a:r>
          </a:p>
          <a:p>
            <a:pPr algn="r"/>
            <a:r>
              <a:rPr lang="ru-RU" sz="1000" i="1" dirty="0"/>
              <a:t>Белозеров Ю.М. Детская кардиология. –М.:МЕДпресс-информ;2004.-110-112с.</a:t>
            </a:r>
          </a:p>
        </p:txBody>
      </p:sp>
    </p:spTree>
    <p:extLst>
      <p:ext uri="{BB962C8B-B14F-4D97-AF65-F5344CB8AC3E}">
        <p14:creationId xmlns:p14="http://schemas.microsoft.com/office/powerpoint/2010/main" val="3205831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onbest.host.webasyst.com/wa-data/public/photos/67/02/267/267.9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08720"/>
            <a:ext cx="3810000" cy="5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5628" y="404664"/>
            <a:ext cx="4772744" cy="683994"/>
          </a:xfrm>
        </p:spPr>
        <p:txBody>
          <a:bodyPr>
            <a:normAutofit/>
          </a:bodyPr>
          <a:lstStyle/>
          <a:p>
            <a:r>
              <a:rPr lang="ru-RU" sz="3200" dirty="0"/>
              <a:t>гемодинамика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382" y="1772817"/>
            <a:ext cx="4978896" cy="324036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 Увеличение МОК МКК → развитие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легочной гипертензии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, при нарастании которой разница в давлении между аортой и легочной артерией ↓, следовательно ↓ и сброс крови из </a:t>
            </a:r>
            <a:r>
              <a:rPr lang="ru-RU" b="0" dirty="0" err="1">
                <a:latin typeface="Times New Roman" pitchFamily="18" charset="0"/>
                <a:cs typeface="Times New Roman" pitchFamily="18" charset="0"/>
              </a:rPr>
              <a:t>Ао</a:t>
            </a:r>
            <a:r>
              <a:rPr lang="ru-RU" b="0" dirty="0">
                <a:latin typeface="Times New Roman" pitchFamily="18" charset="0"/>
                <a:cs typeface="Times New Roman" pitchFamily="18" charset="0"/>
              </a:rPr>
              <a:t> в ЛА.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b="0" dirty="0">
                <a:latin typeface="Times New Roman" pitchFamily="18" charset="0"/>
                <a:cs typeface="Times New Roman" pitchFamily="18" charset="0"/>
              </a:rPr>
              <a:t>Значительное ↑ сосудистого сопротивления в системе МКК ведет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гипертрофии ПЖ.</a:t>
            </a:r>
            <a:endParaRPr lang="ru-RU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98" y="6093296"/>
            <a:ext cx="86044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sz="1000" dirty="0">
                <a:hlinkClick r:id="rId3"/>
              </a:rPr>
              <a:t>http://vmede.org/sait/?page=10&amp;id=Terapija_myxin_2010&amp;menu=Terapija_myxin_2010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42374084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1461</TotalTime>
  <Words>2351</Words>
  <Application>Microsoft Office PowerPoint</Application>
  <PresentationFormat>Экран (4:3)</PresentationFormat>
  <Paragraphs>247</Paragraphs>
  <Slides>33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Arial Black</vt:lpstr>
      <vt:lpstr>Calibri</vt:lpstr>
      <vt:lpstr>Times New Roman</vt:lpstr>
      <vt:lpstr>Wingdings</vt:lpstr>
      <vt:lpstr>Главная</vt:lpstr>
      <vt:lpstr>Презентация PowerPoint</vt:lpstr>
      <vt:lpstr>Презентация PowerPoint</vt:lpstr>
      <vt:lpstr>ЭПИДЕМИОЛОГИЯ</vt:lpstr>
      <vt:lpstr>Презентация PowerPoint</vt:lpstr>
      <vt:lpstr>Факторы риска формирования ОАП</vt:lpstr>
      <vt:lpstr>Презентация PowerPoint</vt:lpstr>
      <vt:lpstr>Презентация PowerPoint</vt:lpstr>
      <vt:lpstr>Гемодинамика оап</vt:lpstr>
      <vt:lpstr>гемодинамика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гемодинамика</vt:lpstr>
      <vt:lpstr>Презентация PowerPoint</vt:lpstr>
      <vt:lpstr>Клиника </vt:lpstr>
      <vt:lpstr>объективно</vt:lpstr>
      <vt:lpstr>Физикально</vt:lpstr>
      <vt:lpstr>ЭхоКГ с цветным доплеровским анализом – единственный достоверный метод.</vt:lpstr>
      <vt:lpstr>ОАП, лево-правый сброс.  Парастернальная короткая ось на уровне аортального клапана  (красная стрелка – начало струи в месте соед-ия артериального протока с легочной артерией, желтая стрелка – струя легкой регургитации через клапан ЛА)</vt:lpstr>
      <vt:lpstr>Диагностический алгоритм</vt:lpstr>
      <vt:lpstr>  Лечение </vt:lpstr>
      <vt:lpstr>Хирургическое лечение </vt:lpstr>
      <vt:lpstr>Хирургическое лечение</vt:lpstr>
      <vt:lpstr>Хирургическое лечение</vt:lpstr>
      <vt:lpstr>Хирургическое лечение</vt:lpstr>
      <vt:lpstr>Хирургическое лечение</vt:lpstr>
      <vt:lpstr>Осложнения ОАП</vt:lpstr>
      <vt:lpstr>Профилактические мероприятия: </vt:lpstr>
      <vt:lpstr>Дальнейшее ведение: </vt:lpstr>
      <vt:lpstr>СПИСОК ЛитературЫ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</dc:creator>
  <cp:lastModifiedBy>berik nazar</cp:lastModifiedBy>
  <cp:revision>74</cp:revision>
  <dcterms:created xsi:type="dcterms:W3CDTF">2020-03-19T16:09:23Z</dcterms:created>
  <dcterms:modified xsi:type="dcterms:W3CDTF">2024-12-10T16:18:44Z</dcterms:modified>
</cp:coreProperties>
</file>